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72" r:id="rId2"/>
    <p:sldId id="273" r:id="rId3"/>
    <p:sldId id="286" r:id="rId4"/>
    <p:sldId id="285" r:id="rId5"/>
    <p:sldId id="298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ranklin Isabella - AS-CU" userId="3f42f816-aab2-4d8c-918d-7a1d31737f5b" providerId="ADAL" clId="{73F2E2AD-80B1-467C-9E5B-8441B5330BFA}"/>
    <pc:docChg chg="modSld">
      <pc:chgData name="Franklin Isabella - AS-CU" userId="3f42f816-aab2-4d8c-918d-7a1d31737f5b" providerId="ADAL" clId="{73F2E2AD-80B1-467C-9E5B-8441B5330BFA}" dt="2026-10-21T06:56:33.443" v="18" actId="1076"/>
      <pc:docMkLst>
        <pc:docMk/>
      </pc:docMkLst>
      <pc:sldChg chg="modSp mod">
        <pc:chgData name="Franklin Isabella - AS-CU" userId="3f42f816-aab2-4d8c-918d-7a1d31737f5b" providerId="ADAL" clId="{73F2E2AD-80B1-467C-9E5B-8441B5330BFA}" dt="2026-10-21T06:55:24.963" v="8" actId="1076"/>
        <pc:sldMkLst>
          <pc:docMk/>
          <pc:sldMk cId="54227555" sldId="272"/>
        </pc:sldMkLst>
        <pc:spChg chg="mod">
          <ac:chgData name="Franklin Isabella - AS-CU" userId="3f42f816-aab2-4d8c-918d-7a1d31737f5b" providerId="ADAL" clId="{73F2E2AD-80B1-467C-9E5B-8441B5330BFA}" dt="2026-10-21T06:55:10.159" v="5" actId="14100"/>
          <ac:spMkLst>
            <pc:docMk/>
            <pc:sldMk cId="54227555" sldId="272"/>
            <ac:spMk id="2" creationId="{00000000-0000-0000-0000-000000000000}"/>
          </ac:spMkLst>
        </pc:spChg>
        <pc:spChg chg="mod">
          <ac:chgData name="Franklin Isabella - AS-CU" userId="3f42f816-aab2-4d8c-918d-7a1d31737f5b" providerId="ADAL" clId="{73F2E2AD-80B1-467C-9E5B-8441B5330BFA}" dt="2026-10-21T06:54:58.145" v="1" actId="1076"/>
          <ac:spMkLst>
            <pc:docMk/>
            <pc:sldMk cId="54227555" sldId="272"/>
            <ac:spMk id="9" creationId="{00000000-0000-0000-0000-000000000000}"/>
          </ac:spMkLst>
        </pc:spChg>
        <pc:picChg chg="mod">
          <ac:chgData name="Franklin Isabella - AS-CU" userId="3f42f816-aab2-4d8c-918d-7a1d31737f5b" providerId="ADAL" clId="{73F2E2AD-80B1-467C-9E5B-8441B5330BFA}" dt="2026-10-21T06:55:24.963" v="8" actId="1076"/>
          <ac:picMkLst>
            <pc:docMk/>
            <pc:sldMk cId="54227555" sldId="272"/>
            <ac:picMk id="10" creationId="{26040D7C-0919-7ADF-EDA0-FC736C4A3E59}"/>
          </ac:picMkLst>
        </pc:picChg>
      </pc:sldChg>
      <pc:sldChg chg="modSp mod">
        <pc:chgData name="Franklin Isabella - AS-CU" userId="3f42f816-aab2-4d8c-918d-7a1d31737f5b" providerId="ADAL" clId="{73F2E2AD-80B1-467C-9E5B-8441B5330BFA}" dt="2026-10-21T06:55:44.836" v="11" actId="14100"/>
        <pc:sldMkLst>
          <pc:docMk/>
          <pc:sldMk cId="3659516085" sldId="273"/>
        </pc:sldMkLst>
        <pc:spChg chg="mod">
          <ac:chgData name="Franklin Isabella - AS-CU" userId="3f42f816-aab2-4d8c-918d-7a1d31737f5b" providerId="ADAL" clId="{73F2E2AD-80B1-467C-9E5B-8441B5330BFA}" dt="2026-10-21T06:55:41.580" v="10" actId="1076"/>
          <ac:spMkLst>
            <pc:docMk/>
            <pc:sldMk cId="3659516085" sldId="273"/>
            <ac:spMk id="2" creationId="{00000000-0000-0000-0000-000000000000}"/>
          </ac:spMkLst>
        </pc:spChg>
        <pc:spChg chg="mod">
          <ac:chgData name="Franklin Isabella - AS-CU" userId="3f42f816-aab2-4d8c-918d-7a1d31737f5b" providerId="ADAL" clId="{73F2E2AD-80B1-467C-9E5B-8441B5330BFA}" dt="2026-10-21T06:55:33.515" v="9" actId="1076"/>
          <ac:spMkLst>
            <pc:docMk/>
            <pc:sldMk cId="3659516085" sldId="273"/>
            <ac:spMk id="11" creationId="{00000000-0000-0000-0000-000000000000}"/>
          </ac:spMkLst>
        </pc:spChg>
        <pc:picChg chg="mod">
          <ac:chgData name="Franklin Isabella - AS-CU" userId="3f42f816-aab2-4d8c-918d-7a1d31737f5b" providerId="ADAL" clId="{73F2E2AD-80B1-467C-9E5B-8441B5330BFA}" dt="2026-10-21T06:55:44.836" v="11" actId="14100"/>
          <ac:picMkLst>
            <pc:docMk/>
            <pc:sldMk cId="3659516085" sldId="273"/>
            <ac:picMk id="6" creationId="{D25FD728-956A-168B-79A7-06D36529A5E8}"/>
          </ac:picMkLst>
        </pc:picChg>
      </pc:sldChg>
      <pc:sldChg chg="modSp mod">
        <pc:chgData name="Franklin Isabella - AS-CU" userId="3f42f816-aab2-4d8c-918d-7a1d31737f5b" providerId="ADAL" clId="{73F2E2AD-80B1-467C-9E5B-8441B5330BFA}" dt="2026-10-21T06:56:33.443" v="18" actId="1076"/>
        <pc:sldMkLst>
          <pc:docMk/>
          <pc:sldMk cId="501836644" sldId="285"/>
        </pc:sldMkLst>
        <pc:spChg chg="mod">
          <ac:chgData name="Franklin Isabella - AS-CU" userId="3f42f816-aab2-4d8c-918d-7a1d31737f5b" providerId="ADAL" clId="{73F2E2AD-80B1-467C-9E5B-8441B5330BFA}" dt="2026-10-21T06:56:21.483" v="16" actId="1076"/>
          <ac:spMkLst>
            <pc:docMk/>
            <pc:sldMk cId="501836644" sldId="285"/>
            <ac:spMk id="3" creationId="{6AED1F59-9BBD-AA97-75FC-B47BEE1169E3}"/>
          </ac:spMkLst>
        </pc:spChg>
        <pc:spChg chg="mod">
          <ac:chgData name="Franklin Isabella - AS-CU" userId="3f42f816-aab2-4d8c-918d-7a1d31737f5b" providerId="ADAL" clId="{73F2E2AD-80B1-467C-9E5B-8441B5330BFA}" dt="2026-10-21T06:56:33.443" v="18" actId="1076"/>
          <ac:spMkLst>
            <pc:docMk/>
            <pc:sldMk cId="501836644" sldId="285"/>
            <ac:spMk id="7" creationId="{00000000-0000-0000-0000-000000000000}"/>
          </ac:spMkLst>
        </pc:spChg>
        <pc:spChg chg="mod">
          <ac:chgData name="Franklin Isabella - AS-CU" userId="3f42f816-aab2-4d8c-918d-7a1d31737f5b" providerId="ADAL" clId="{73F2E2AD-80B1-467C-9E5B-8441B5330BFA}" dt="2026-10-21T06:56:25.720" v="17" actId="1076"/>
          <ac:spMkLst>
            <pc:docMk/>
            <pc:sldMk cId="501836644" sldId="285"/>
            <ac:spMk id="9" creationId="{00000000-0000-0000-0000-000000000000}"/>
          </ac:spMkLst>
        </pc:spChg>
      </pc:sldChg>
      <pc:sldChg chg="modSp mod">
        <pc:chgData name="Franklin Isabella - AS-CU" userId="3f42f816-aab2-4d8c-918d-7a1d31737f5b" providerId="ADAL" clId="{73F2E2AD-80B1-467C-9E5B-8441B5330BFA}" dt="2026-10-21T06:56:16.050" v="15" actId="1076"/>
        <pc:sldMkLst>
          <pc:docMk/>
          <pc:sldMk cId="844544114" sldId="286"/>
        </pc:sldMkLst>
        <pc:spChg chg="mod">
          <ac:chgData name="Franklin Isabella - AS-CU" userId="3f42f816-aab2-4d8c-918d-7a1d31737f5b" providerId="ADAL" clId="{73F2E2AD-80B1-467C-9E5B-8441B5330BFA}" dt="2026-10-21T06:56:16.050" v="15" actId="1076"/>
          <ac:spMkLst>
            <pc:docMk/>
            <pc:sldMk cId="844544114" sldId="286"/>
            <ac:spMk id="2" creationId="{00000000-0000-0000-0000-000000000000}"/>
          </ac:spMkLst>
        </pc:spChg>
        <pc:spChg chg="mod">
          <ac:chgData name="Franklin Isabella - AS-CU" userId="3f42f816-aab2-4d8c-918d-7a1d31737f5b" providerId="ADAL" clId="{73F2E2AD-80B1-467C-9E5B-8441B5330BFA}" dt="2026-10-21T06:56:01.447" v="14" actId="1076"/>
          <ac:spMkLst>
            <pc:docMk/>
            <pc:sldMk cId="844544114" sldId="286"/>
            <ac:spMk id="6" creationId="{00000000-0000-0000-0000-000000000000}"/>
          </ac:spMkLst>
        </pc:spChg>
        <pc:spChg chg="mod">
          <ac:chgData name="Franklin Isabella - AS-CU" userId="3f42f816-aab2-4d8c-918d-7a1d31737f5b" providerId="ADAL" clId="{73F2E2AD-80B1-467C-9E5B-8441B5330BFA}" dt="2026-10-21T06:55:52.965" v="12" actId="1076"/>
          <ac:spMkLst>
            <pc:docMk/>
            <pc:sldMk cId="844544114" sldId="286"/>
            <ac:spMk id="10" creationId="{00000000-0000-0000-0000-000000000000}"/>
          </ac:spMkLst>
        </pc:spChg>
        <pc:spChg chg="mod">
          <ac:chgData name="Franklin Isabella - AS-CU" userId="3f42f816-aab2-4d8c-918d-7a1d31737f5b" providerId="ADAL" clId="{73F2E2AD-80B1-467C-9E5B-8441B5330BFA}" dt="2026-10-21T06:55:56.177" v="13" actId="1076"/>
          <ac:spMkLst>
            <pc:docMk/>
            <pc:sldMk cId="844544114" sldId="286"/>
            <ac:spMk id="11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3F8F99-2309-42B6-933A-599C36019130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EF2EE1-9197-44C0-8BA5-A7FAD5FA31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9964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ambeth.gov.uk/community-safety-anti-social-behaviour/violence-against-women-girls-vawg/safe-havens-directory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8851F-1990-419B-AA86-7571159721DE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91527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List of VAWG Safe Havens in Brixton. this is the Lambeth website: </a:t>
            </a:r>
            <a:r>
              <a:rPr lang="en-GB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https://www.lambeth.gov.uk/community-safety-anti-social-behaviour/violence-against-women-girls-vawg/safe-havens-directory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There are no safe havens as yet in Brixton North. The Minet Library and Brixton Recreation Centre are the nearest.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8851F-1990-419B-AA86-7571159721DE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31187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DE5FD4-BDE3-D170-F2FA-A2728C9250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E92967-074B-E51A-A5A2-C0C952F8D8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42A902-6B99-48F2-C8DF-2DC066DCAB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21D64-D45C-4BA4-BCD5-3B734B4D15A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79F1A9-8362-B63B-890D-7B9DB9D19F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4E6ABA-1532-ABC3-53B3-3DF545D8B4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3C541-9DFC-4AA7-BBB2-D7135E4CCF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3652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3563A2-174B-BF1C-CDBE-CF3D00DDB1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E2AAF9-9F96-38B2-0A00-11604314D1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13AAA2-D04F-1371-7269-9128D962E9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21D64-D45C-4BA4-BCD5-3B734B4D15A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E1B363-7A42-8BC1-E55B-0F4F8F60B2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BE1297-F210-F731-7B3D-BC2EA7D77B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3C541-9DFC-4AA7-BBB2-D7135E4CCF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7605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C3D03-199C-655D-401B-B1F952256B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814C08-9525-5043-7AB0-BE0CF4F99D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127B7A-59EB-DE5C-78EF-2AF9F4FB38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21D64-D45C-4BA4-BCD5-3B734B4D15A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3BE312-AC6D-5ACB-3A98-C3C93DE026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9AF100-31CB-EE3C-1F0B-324B4DE519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3C541-9DFC-4AA7-BBB2-D7135E4CCF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0205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014DDD-1187-12FF-60A4-89339FBE1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051D4D-6978-24F0-057B-DA50364201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F0F253-52C4-A609-86A8-2EF24912F6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3E26E9-B410-FDE7-0573-0E5A2C5482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21D64-D45C-4BA4-BCD5-3B734B4D15A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5CB1C6-12D2-941D-26C0-5104A563F7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C2A537-FD57-BD6D-3EF1-2516A2EA63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3C541-9DFC-4AA7-BBB2-D7135E4CCF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412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85402-254B-AAC5-2DDF-AC2C6CE342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6FA2EF-D225-8A0C-11EC-F96698FE6D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AD8F9E-A2C5-2EF9-1457-3E3B854A3E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0BDA65A-44BC-37BA-A668-476413F86DD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77E3E97-F113-FE1F-D21F-57D1A7DE7EE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8041E5D-E730-D872-8227-0495F9E2A4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21D64-D45C-4BA4-BCD5-3B734B4D15A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3D874D0-AA9B-C59A-EE35-9A9E9D2FA7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D0B70FA-3115-00C7-2CB0-ED37ACD7C9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3C541-9DFC-4AA7-BBB2-D7135E4CCF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1528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D270AD-370C-F547-4317-1F024CB55F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492BF46-C062-048B-7411-64ECB28BF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21D64-D45C-4BA4-BCD5-3B734B4D15A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07EF51-D70E-46FB-4110-08DD20D163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CD17C5-F3CE-982C-93F8-3780AA8FE6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3C541-9DFC-4AA7-BBB2-D7135E4CCF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5997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3B13D4D-D7EA-22AC-1F18-83D0E08AFA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21D64-D45C-4BA4-BCD5-3B734B4D15A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1C787DA-56B9-7466-3F57-774866CF88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2BE4FF-1EC1-F831-4F1D-6E89EAC529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3C541-9DFC-4AA7-BBB2-D7135E4CCF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16263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DBA5AB-A32C-11FD-2028-9C0420FC01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C1C85B-5119-D8A4-785F-B90B9BDA2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59F8F6-DC14-7E44-A5B3-E961A21813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E6950D-1577-B539-BD6D-15752430A3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21D64-D45C-4BA4-BCD5-3B734B4D15A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AE4569-7922-9BE2-B390-65B27DC37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F7A248-87F7-9B07-B050-6AC61A4AC5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3C541-9DFC-4AA7-BBB2-D7135E4CCF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68675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CC877A-DEBA-3074-3B9E-49510FC34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58E7B-F3C9-6E67-03E7-243EEE326516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76B608-ECE0-3848-1ABF-D458BCE9A2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B02B95-CF13-EED1-0685-254438A6ED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21D64-D45C-4BA4-BCD5-3B734B4D15A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376DC4-04AC-294B-22A6-5341DA5891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B83370-3BEF-CEF8-AB40-2C3CB20D0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3C541-9DFC-4AA7-BBB2-D7135E4CCF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98069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FA1287-1E13-0F2D-8A83-1A550F39B6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EEC280-BE95-28D7-07F8-CC72AAB81A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764518-7B84-93A3-064E-8B460CE21B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21D64-D45C-4BA4-BCD5-3B734B4D15A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AC19BE-6319-BC0A-8D36-68A113B16A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24F3E2-D987-D68D-7CF2-F695CD63DB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3C541-9DFC-4AA7-BBB2-D7135E4CCF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72636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A844156-7741-66C1-31F7-0DDEA2F1F2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87DEDE-9B32-5FB4-8827-0F58AAD415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A20B26-C5F1-D63C-2EC0-C160EE24A2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21D64-D45C-4BA4-BCD5-3B734B4D15A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458B27-3680-08D0-180A-B0FC1ABB3A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6A0741-F962-A702-8E9B-2EEE14390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3C541-9DFC-4AA7-BBB2-D7135E4CCF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81642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2277144-BF7A-0518-7AB0-A70560BC0F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AFF054-D6A2-2B73-1AAF-3654400261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57DABD-1F71-FA6B-ED45-A7112ED6CF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4821D64-D45C-4BA4-BCD5-3B734B4D15A2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1345D8-35CC-7DCC-34C4-C9ADC9D9A9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63C541-CC08-71A9-4544-0B4A238E21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C03C541-9DFC-4AA7-BBB2-D7135E4CCF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0056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57" y="5096103"/>
            <a:ext cx="12193057" cy="176189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73511" y="138059"/>
            <a:ext cx="464537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u="sng" dirty="0"/>
              <a:t>Burglary last 3 months: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1570" t="58135" r="80245" b="30555"/>
          <a:stretch/>
        </p:blipFill>
        <p:spPr>
          <a:xfrm>
            <a:off x="5668600" y="5486400"/>
            <a:ext cx="3920554" cy="13716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73511" y="820744"/>
            <a:ext cx="3972317" cy="221599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 b="1" dirty="0">
                <a:cs typeface="Arial" panose="020B0604020202020204" pitchFamily="34" charset="0"/>
              </a:rPr>
              <a:t>July – September:</a:t>
            </a:r>
          </a:p>
          <a:p>
            <a:r>
              <a:rPr lang="en-GB" dirty="0"/>
              <a:t>Business Burglary X6 </a:t>
            </a:r>
            <a:r>
              <a:rPr lang="en-GB" dirty="0">
                <a:solidFill>
                  <a:srgbClr val="FF0000"/>
                </a:solidFill>
              </a:rPr>
              <a:t>Down by 1 (7)</a:t>
            </a:r>
            <a:endParaRPr lang="en-GB" dirty="0">
              <a:solidFill>
                <a:srgbClr val="FF0000"/>
              </a:solidFill>
              <a:ea typeface="Calibri"/>
              <a:cs typeface="Calibri"/>
            </a:endParaRPr>
          </a:p>
          <a:p>
            <a:r>
              <a:rPr lang="en-GB" dirty="0"/>
              <a:t>Residential Burglary X15 </a:t>
            </a:r>
            <a:r>
              <a:rPr lang="en-GB" dirty="0">
                <a:solidFill>
                  <a:srgbClr val="FF0000"/>
                </a:solidFill>
              </a:rPr>
              <a:t>Up by 8</a:t>
            </a:r>
            <a:r>
              <a:rPr lang="en-GB" dirty="0">
                <a:solidFill>
                  <a:srgbClr val="000000"/>
                </a:solidFill>
              </a:rPr>
              <a:t> </a:t>
            </a:r>
            <a:r>
              <a:rPr lang="en-GB" dirty="0">
                <a:solidFill>
                  <a:srgbClr val="FF0000"/>
                </a:solidFill>
              </a:rPr>
              <a:t>(7)</a:t>
            </a:r>
            <a:endParaRPr lang="en-GB" dirty="0">
              <a:solidFill>
                <a:srgbClr val="FF0000"/>
              </a:solidFill>
              <a:ea typeface="Calibri"/>
              <a:cs typeface="Calibri"/>
            </a:endParaRPr>
          </a:p>
          <a:p>
            <a:endParaRPr lang="en-GB" dirty="0">
              <a:solidFill>
                <a:srgbClr val="FF0000"/>
              </a:solidFill>
            </a:endParaRPr>
          </a:p>
          <a:p>
            <a:r>
              <a:rPr lang="en-GB" sz="2400" b="1" u="sng" dirty="0"/>
              <a:t>Trends:</a:t>
            </a:r>
          </a:p>
          <a:p>
            <a:r>
              <a:rPr lang="en-GB" dirty="0"/>
              <a:t>Parcel Theft from Communal Area X1</a:t>
            </a:r>
            <a:endParaRPr lang="en-GB" dirty="0">
              <a:ea typeface="Calibri"/>
              <a:cs typeface="Calibri"/>
            </a:endParaRPr>
          </a:p>
          <a:p>
            <a:r>
              <a:rPr lang="en-GB" dirty="0"/>
              <a:t>Bike Stolen X3</a:t>
            </a:r>
            <a:endParaRPr lang="en-GB" dirty="0">
              <a:ea typeface="Calibri"/>
              <a:cs typeface="Calibri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6040D7C-0919-7ADF-EDA0-FC736C4A3E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33672" y="683584"/>
            <a:ext cx="7784817" cy="4607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275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57" y="5096103"/>
            <a:ext cx="12193057" cy="176189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9373" y="88946"/>
            <a:ext cx="71727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u="sng" dirty="0"/>
              <a:t>Theft and vehicle theft last 3 months: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353" t="63993" r="80504" b="15709"/>
          <a:stretch/>
        </p:blipFill>
        <p:spPr>
          <a:xfrm>
            <a:off x="5401143" y="5210545"/>
            <a:ext cx="2598996" cy="163562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99373" y="810987"/>
            <a:ext cx="5074920" cy="326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cs typeface="Arial" panose="020B0604020202020204" pitchFamily="34" charset="0"/>
              </a:rPr>
              <a:t>July – September:</a:t>
            </a:r>
          </a:p>
          <a:p>
            <a:r>
              <a:rPr lang="en-GB" dirty="0"/>
              <a:t>Bicycle theft X8 </a:t>
            </a:r>
            <a:r>
              <a:rPr lang="en-GB" dirty="0">
                <a:solidFill>
                  <a:srgbClr val="FF0000"/>
                </a:solidFill>
              </a:rPr>
              <a:t>Down by 3 (11)</a:t>
            </a:r>
          </a:p>
          <a:p>
            <a:r>
              <a:rPr lang="en-GB" dirty="0"/>
              <a:t>Theft of and from Motor Vehicle X8 </a:t>
            </a:r>
            <a:r>
              <a:rPr lang="en-GB" dirty="0">
                <a:solidFill>
                  <a:srgbClr val="FF0000"/>
                </a:solidFill>
              </a:rPr>
              <a:t>Same (8)</a:t>
            </a:r>
          </a:p>
          <a:p>
            <a:r>
              <a:rPr lang="en-GB" dirty="0"/>
              <a:t>Shoplifting X20 </a:t>
            </a:r>
            <a:r>
              <a:rPr lang="en-GB" dirty="0">
                <a:solidFill>
                  <a:srgbClr val="FF0000"/>
                </a:solidFill>
              </a:rPr>
              <a:t> Up by 5 (15)</a:t>
            </a:r>
          </a:p>
          <a:p>
            <a:r>
              <a:rPr lang="en-GB" dirty="0"/>
              <a:t>Theft from Person X27 </a:t>
            </a:r>
            <a:r>
              <a:rPr lang="en-GB" dirty="0">
                <a:solidFill>
                  <a:srgbClr val="FF0000"/>
                </a:solidFill>
              </a:rPr>
              <a:t>Down by 7 (34)</a:t>
            </a:r>
          </a:p>
          <a:p>
            <a:endParaRPr lang="en-GB" sz="1600" dirty="0">
              <a:solidFill>
                <a:srgbClr val="FF0000"/>
              </a:solidFill>
            </a:endParaRPr>
          </a:p>
          <a:p>
            <a:r>
              <a:rPr lang="en-GB" sz="2400" b="1" u="sng" dirty="0"/>
              <a:t>Trends:</a:t>
            </a:r>
          </a:p>
          <a:p>
            <a:r>
              <a:rPr lang="en-GB" dirty="0"/>
              <a:t>Vehicle Stolen X8</a:t>
            </a:r>
          </a:p>
          <a:p>
            <a:r>
              <a:rPr lang="en-GB" dirty="0"/>
              <a:t>Snatch Theft X11</a:t>
            </a:r>
          </a:p>
          <a:p>
            <a:r>
              <a:rPr lang="en-GB" dirty="0"/>
              <a:t>Pickpockets X3</a:t>
            </a:r>
          </a:p>
          <a:p>
            <a:endParaRPr lang="en-GB" sz="16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25FD728-956A-168B-79A7-06D36529A5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27075" y="636942"/>
            <a:ext cx="7396701" cy="4401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5160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090007"/>
            <a:ext cx="12193057" cy="176799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2098" t="71092" r="77617" b="12354"/>
          <a:stretch/>
        </p:blipFill>
        <p:spPr>
          <a:xfrm>
            <a:off x="5706533" y="5320784"/>
            <a:ext cx="3013166" cy="153721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29727" y="26796"/>
            <a:ext cx="96961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/>
              <a:t>Drug Trafficking and possession last 3 months :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29727" y="2935284"/>
            <a:ext cx="39624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cs typeface="Arial" panose="020B0604020202020204" pitchFamily="34" charset="0"/>
              </a:rPr>
              <a:t>July – September:</a:t>
            </a:r>
          </a:p>
          <a:p>
            <a:r>
              <a:rPr lang="en-GB" dirty="0">
                <a:cs typeface="Arial" panose="020B0604020202020204" pitchFamily="34" charset="0"/>
              </a:rPr>
              <a:t>Class B Cannabis X13</a:t>
            </a:r>
            <a:r>
              <a:rPr lang="en-GB" dirty="0">
                <a:solidFill>
                  <a:srgbClr val="FF0000"/>
                </a:solidFill>
                <a:cs typeface="Arial" panose="020B0604020202020204" pitchFamily="34" charset="0"/>
              </a:rPr>
              <a:t> Same (13)</a:t>
            </a:r>
          </a:p>
          <a:p>
            <a:r>
              <a:rPr lang="en-GB" dirty="0">
                <a:cs typeface="Arial" panose="020B0604020202020204" pitchFamily="34" charset="0"/>
              </a:rPr>
              <a:t>Cass B Cannabis PWITS X1 </a:t>
            </a:r>
            <a:r>
              <a:rPr lang="en-GB" dirty="0">
                <a:solidFill>
                  <a:srgbClr val="FF0000"/>
                </a:solidFill>
                <a:cs typeface="Arial" panose="020B0604020202020204" pitchFamily="34" charset="0"/>
              </a:rPr>
              <a:t>Same (1)</a:t>
            </a:r>
          </a:p>
          <a:p>
            <a:r>
              <a:rPr lang="en-GB" dirty="0">
                <a:cs typeface="Arial" panose="020B0604020202020204" pitchFamily="34" charset="0"/>
              </a:rPr>
              <a:t>Class A X2 </a:t>
            </a:r>
            <a:r>
              <a:rPr lang="en-GB" dirty="0">
                <a:solidFill>
                  <a:srgbClr val="FF0000"/>
                </a:solidFill>
                <a:cs typeface="Arial" panose="020B0604020202020204" pitchFamily="34" charset="0"/>
              </a:rPr>
              <a:t>Down by 2 (4)</a:t>
            </a:r>
          </a:p>
          <a:p>
            <a:r>
              <a:rPr lang="en-GB" dirty="0">
                <a:cs typeface="Arial" panose="020B0604020202020204" pitchFamily="34" charset="0"/>
              </a:rPr>
              <a:t>Class A PWITS X0 </a:t>
            </a:r>
            <a:r>
              <a:rPr lang="en-GB" dirty="0">
                <a:solidFill>
                  <a:srgbClr val="FF0000"/>
                </a:solidFill>
                <a:cs typeface="Arial" panose="020B0604020202020204" pitchFamily="34" charset="0"/>
              </a:rPr>
              <a:t>Down by 2 (2)</a:t>
            </a:r>
          </a:p>
          <a:p>
            <a:r>
              <a:rPr lang="en-GB" dirty="0">
                <a:cs typeface="Arial" panose="020B0604020202020204" pitchFamily="34" charset="0"/>
              </a:rPr>
              <a:t>Class C PWITS Nos Gas X1 </a:t>
            </a:r>
            <a:r>
              <a:rPr lang="en-GB" dirty="0">
                <a:solidFill>
                  <a:srgbClr val="FF0000"/>
                </a:solidFill>
                <a:cs typeface="Arial" panose="020B0604020202020204" pitchFamily="34" charset="0"/>
              </a:rPr>
              <a:t>Same (1)</a:t>
            </a:r>
          </a:p>
          <a:p>
            <a:r>
              <a:rPr lang="en-GB" dirty="0">
                <a:cs typeface="Arial" panose="020B0604020202020204" pitchFamily="34" charset="0"/>
              </a:rPr>
              <a:t>Importing Drugs X6 </a:t>
            </a:r>
            <a:r>
              <a:rPr lang="en-GB" dirty="0">
                <a:solidFill>
                  <a:srgbClr val="FF0000"/>
                </a:solidFill>
                <a:cs typeface="Arial" panose="020B0604020202020204" pitchFamily="34" charset="0"/>
              </a:rPr>
              <a:t>Up by 5 (1)</a:t>
            </a:r>
          </a:p>
          <a:p>
            <a:endParaRPr lang="en-GB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29727" y="590096"/>
            <a:ext cx="381000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These stats do not show Drug using/taking.</a:t>
            </a:r>
          </a:p>
          <a:p>
            <a:endParaRPr lang="en-GB" dirty="0"/>
          </a:p>
          <a:p>
            <a:r>
              <a:rPr lang="en-GB" dirty="0"/>
              <a:t>Drug Possession comes from drugs found on stop and search whereas Trafficking comes from importing and county lines.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574254" y="4982230"/>
            <a:ext cx="42333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*PWITS - Possession with intent to supply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E1DC028-82C3-488E-0275-D38E2CA50C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4254" y="673012"/>
            <a:ext cx="7322399" cy="4330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5441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57" y="5096103"/>
            <a:ext cx="12193057" cy="176189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4872" y="62800"/>
            <a:ext cx="88402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/>
              <a:t>Violence against women and girls last 3 months: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32035" y="1269454"/>
            <a:ext cx="3327400" cy="98488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 b="1" dirty="0">
                <a:cs typeface="Arial" panose="020B0604020202020204" pitchFamily="34" charset="0"/>
              </a:rPr>
              <a:t>July – September:</a:t>
            </a:r>
          </a:p>
          <a:p>
            <a:r>
              <a:rPr lang="en-GB" dirty="0"/>
              <a:t>53 Incidents </a:t>
            </a:r>
            <a:r>
              <a:rPr lang="en-GB" dirty="0">
                <a:solidFill>
                  <a:srgbClr val="FF0000"/>
                </a:solidFill>
              </a:rPr>
              <a:t>Up by 9 (44)</a:t>
            </a:r>
            <a:endParaRPr lang="en-GB" dirty="0">
              <a:solidFill>
                <a:srgbClr val="FF0000"/>
              </a:solidFill>
              <a:ea typeface="Calibri"/>
              <a:cs typeface="Calibri"/>
            </a:endParaRPr>
          </a:p>
          <a:p>
            <a:endParaRPr lang="en-GB" sz="1600" dirty="0">
              <a:solidFill>
                <a:srgbClr val="FF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ED1F59-9BBD-AA97-75FC-B47BEE1169E3}"/>
              </a:ext>
            </a:extLst>
          </p:cNvPr>
          <p:cNvSpPr txBox="1"/>
          <p:nvPr/>
        </p:nvSpPr>
        <p:spPr>
          <a:xfrm>
            <a:off x="224872" y="2388801"/>
            <a:ext cx="382491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/>
              <a:t>This is </a:t>
            </a:r>
            <a:r>
              <a:rPr lang="en-GB" sz="1800" b="1" u="sng" dirty="0"/>
              <a:t>not</a:t>
            </a:r>
            <a:r>
              <a:rPr lang="en-GB" sz="1800" b="1" dirty="0"/>
              <a:t> necessary violence against woman however; the figures show all the incidents where a female is classed as a victim of crime.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226AD19-15AD-B04C-4954-132846DC13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49784" y="647575"/>
            <a:ext cx="7910181" cy="4682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8366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F0E3126-0EC7-A6F6-F54F-B14BD541BD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57" y="5096103"/>
            <a:ext cx="12193057" cy="176189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733BBEB-0166-84D5-3948-DD4A5FD43CB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0776" t="50000" r="39828" b="42345"/>
          <a:stretch/>
        </p:blipFill>
        <p:spPr>
          <a:xfrm>
            <a:off x="4130566" y="4796189"/>
            <a:ext cx="8077145" cy="205642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9B93C31-EB9E-9982-120C-1C8F4166E036}"/>
              </a:ext>
            </a:extLst>
          </p:cNvPr>
          <p:cNvSpPr txBox="1"/>
          <p:nvPr/>
        </p:nvSpPr>
        <p:spPr>
          <a:xfrm>
            <a:off x="-1057" y="0"/>
            <a:ext cx="43279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/>
              <a:t>ASB Statistics last 3 Months: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EDCE03E-F995-7E0C-5A8B-2A49258327A4}"/>
              </a:ext>
            </a:extLst>
          </p:cNvPr>
          <p:cNvSpPr txBox="1"/>
          <p:nvPr/>
        </p:nvSpPr>
        <p:spPr>
          <a:xfrm>
            <a:off x="-1057" y="1019016"/>
            <a:ext cx="404572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Opening Codes is what the call is opened as at the point of reporting.</a:t>
            </a:r>
          </a:p>
          <a:p>
            <a:endParaRPr lang="en-GB" dirty="0"/>
          </a:p>
          <a:p>
            <a:r>
              <a:rPr lang="en-GB" b="1" dirty="0">
                <a:cs typeface="Arial" panose="020B0604020202020204" pitchFamily="34" charset="0"/>
              </a:rPr>
              <a:t>July – September:</a:t>
            </a:r>
          </a:p>
          <a:p>
            <a:r>
              <a:rPr lang="en-GB" dirty="0"/>
              <a:t>ASB Personal 5 </a:t>
            </a:r>
            <a:r>
              <a:rPr lang="en-GB" dirty="0">
                <a:solidFill>
                  <a:srgbClr val="FF0000"/>
                </a:solidFill>
              </a:rPr>
              <a:t>Up by 3 (2)</a:t>
            </a:r>
          </a:p>
          <a:p>
            <a:r>
              <a:rPr lang="en-GB" dirty="0"/>
              <a:t>ASB Nuisance 58 </a:t>
            </a:r>
            <a:r>
              <a:rPr lang="en-GB" dirty="0">
                <a:solidFill>
                  <a:srgbClr val="FF0000"/>
                </a:solidFill>
              </a:rPr>
              <a:t>Up by 4 (54)</a:t>
            </a:r>
          </a:p>
          <a:p>
            <a:r>
              <a:rPr lang="en-GB" dirty="0"/>
              <a:t>ASB Environmental 6</a:t>
            </a:r>
            <a:r>
              <a:rPr lang="en-GB" dirty="0">
                <a:solidFill>
                  <a:srgbClr val="FF0000"/>
                </a:solidFill>
              </a:rPr>
              <a:t> Up by 4 (2)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F4FD736-AC0E-0EAE-3147-D346098061C7}"/>
              </a:ext>
            </a:extLst>
          </p:cNvPr>
          <p:cNvSpPr txBox="1"/>
          <p:nvPr/>
        </p:nvSpPr>
        <p:spPr>
          <a:xfrm>
            <a:off x="0" y="3090468"/>
            <a:ext cx="356616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Most common forms of ASB:</a:t>
            </a:r>
          </a:p>
          <a:p>
            <a:endParaRPr lang="en-GB" dirty="0"/>
          </a:p>
          <a:p>
            <a:r>
              <a:rPr lang="en-GB" dirty="0"/>
              <a:t>Neighbour disputes</a:t>
            </a:r>
          </a:p>
          <a:p>
            <a:r>
              <a:rPr lang="en-GB" dirty="0"/>
              <a:t>Noise</a:t>
            </a:r>
          </a:p>
          <a:p>
            <a:r>
              <a:rPr lang="en-GB" dirty="0"/>
              <a:t>Drug users </a:t>
            </a:r>
          </a:p>
          <a:p>
            <a:r>
              <a:rPr lang="en-GB" dirty="0"/>
              <a:t>Youths congregating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4C7F381-B5EA-654A-ED88-6332FAE4FC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0566" y="129350"/>
            <a:ext cx="7859942" cy="4661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7888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368</Words>
  <Application>Microsoft Office PowerPoint</Application>
  <PresentationFormat>Widescreen</PresentationFormat>
  <Paragraphs>52</Paragraphs>
  <Slides>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Aptos</vt:lpstr>
      <vt:lpstr>Aptos Display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Franklin Isabella - AS-CU</dc:creator>
  <cp:lastModifiedBy>Franklin Isabella - AS-CU</cp:lastModifiedBy>
  <cp:revision>1</cp:revision>
  <dcterms:created xsi:type="dcterms:W3CDTF">2026-10-20T13:45:27Z</dcterms:created>
  <dcterms:modified xsi:type="dcterms:W3CDTF">2026-10-21T06:56:34Z</dcterms:modified>
</cp:coreProperties>
</file>