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0" r:id="rId4"/>
  </p:sldMasterIdLst>
  <p:notesMasterIdLst>
    <p:notesMasterId r:id="rId13"/>
  </p:notesMasterIdLst>
  <p:handoutMasterIdLst>
    <p:handoutMasterId r:id="rId14"/>
  </p:handoutMasterIdLst>
  <p:sldIdLst>
    <p:sldId id="303" r:id="rId5"/>
    <p:sldId id="318" r:id="rId6"/>
    <p:sldId id="317" r:id="rId7"/>
    <p:sldId id="305" r:id="rId8"/>
    <p:sldId id="311" r:id="rId9"/>
    <p:sldId id="312" r:id="rId10"/>
    <p:sldId id="314" r:id="rId11"/>
    <p:sldId id="316" r:id="rId12"/>
  </p:sldIdLst>
  <p:sldSz cx="9144000" cy="6858000" type="screen4x3"/>
  <p:notesSz cx="6797675" cy="987266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912">
          <p15:clr>
            <a:srgbClr val="A4A3A4"/>
          </p15:clr>
        </p15:guide>
        <p15:guide id="3" orient="horz" pos="4032">
          <p15:clr>
            <a:srgbClr val="A4A3A4"/>
          </p15:clr>
        </p15:guide>
        <p15:guide id="4" pos="2880">
          <p15:clr>
            <a:srgbClr val="A4A3A4"/>
          </p15:clr>
        </p15:guide>
        <p15:guide id="5" pos="384">
          <p15:clr>
            <a:srgbClr val="A4A3A4"/>
          </p15:clr>
        </p15:guide>
        <p15:guide id="6" pos="537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10">
          <p15:clr>
            <a:srgbClr val="A4A3A4"/>
          </p15:clr>
        </p15:guide>
        <p15:guide id="2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FF33CC"/>
    <a:srgbClr val="00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77B0B1-B7FA-4AB5-9B63-E42020364EEC}" v="8" dt="2026-04-15T13:18:00.95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02" autoAdjust="0"/>
    <p:restoredTop sz="81747" autoAdjust="0"/>
  </p:normalViewPr>
  <p:slideViewPr>
    <p:cSldViewPr>
      <p:cViewPr varScale="1">
        <p:scale>
          <a:sx n="60" d="100"/>
          <a:sy n="60" d="100"/>
        </p:scale>
        <p:origin x="1476" y="56"/>
      </p:cViewPr>
      <p:guideLst>
        <p:guide orient="horz" pos="2160"/>
        <p:guide orient="horz" pos="912"/>
        <p:guide orient="horz" pos="4032"/>
        <p:guide pos="2880"/>
        <p:guide pos="384"/>
        <p:guide pos="537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3144" y="-96"/>
      </p:cViewPr>
      <p:guideLst>
        <p:guide orient="horz" pos="3110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yanage Mahesh N - SW-CU" userId="2cbdc4a8-d94c-48eb-b187-7a964d07dee1" providerId="ADAL" clId="{2228F467-7336-4FDB-AF9B-89A1632B6C62}"/>
    <pc:docChg chg="custSel modSld">
      <pc:chgData name="Liyanage Mahesh N - SW-CU" userId="2cbdc4a8-d94c-48eb-b187-7a964d07dee1" providerId="ADAL" clId="{2228F467-7336-4FDB-AF9B-89A1632B6C62}" dt="2026-04-22T11:52:56.779" v="2674" actId="20577"/>
      <pc:docMkLst>
        <pc:docMk/>
      </pc:docMkLst>
      <pc:sldChg chg="modSp mod">
        <pc:chgData name="Liyanage Mahesh N - SW-CU" userId="2cbdc4a8-d94c-48eb-b187-7a964d07dee1" providerId="ADAL" clId="{2228F467-7336-4FDB-AF9B-89A1632B6C62}" dt="2026-04-15T13:20:54.155" v="2637" actId="20577"/>
        <pc:sldMkLst>
          <pc:docMk/>
          <pc:sldMk cId="0" sldId="305"/>
        </pc:sldMkLst>
        <pc:spChg chg="mod">
          <ac:chgData name="Liyanage Mahesh N - SW-CU" userId="2cbdc4a8-d94c-48eb-b187-7a964d07dee1" providerId="ADAL" clId="{2228F467-7336-4FDB-AF9B-89A1632B6C62}" dt="2026-04-15T13:20:54.155" v="2637" actId="20577"/>
          <ac:spMkLst>
            <pc:docMk/>
            <pc:sldMk cId="0" sldId="305"/>
            <ac:spMk id="5123" creationId="{B2749D8F-4019-69A9-F175-3E24F19F8D1C}"/>
          </ac:spMkLst>
        </pc:spChg>
      </pc:sldChg>
      <pc:sldChg chg="modSp mod">
        <pc:chgData name="Liyanage Mahesh N - SW-CU" userId="2cbdc4a8-d94c-48eb-b187-7a964d07dee1" providerId="ADAL" clId="{2228F467-7336-4FDB-AF9B-89A1632B6C62}" dt="2026-04-15T12:44:39.542" v="545" actId="20577"/>
        <pc:sldMkLst>
          <pc:docMk/>
          <pc:sldMk cId="0" sldId="312"/>
        </pc:sldMkLst>
        <pc:spChg chg="mod">
          <ac:chgData name="Liyanage Mahesh N - SW-CU" userId="2cbdc4a8-d94c-48eb-b187-7a964d07dee1" providerId="ADAL" clId="{2228F467-7336-4FDB-AF9B-89A1632B6C62}" dt="2026-04-15T12:44:39.542" v="545" actId="20577"/>
          <ac:spMkLst>
            <pc:docMk/>
            <pc:sldMk cId="0" sldId="312"/>
            <ac:spMk id="10243" creationId="{165E6DF7-F82E-A8EB-4CE0-1AE0760A19EE}"/>
          </ac:spMkLst>
        </pc:spChg>
      </pc:sldChg>
      <pc:sldChg chg="modSp mod">
        <pc:chgData name="Liyanage Mahesh N - SW-CU" userId="2cbdc4a8-d94c-48eb-b187-7a964d07dee1" providerId="ADAL" clId="{2228F467-7336-4FDB-AF9B-89A1632B6C62}" dt="2026-04-22T11:52:56.779" v="2674" actId="20577"/>
        <pc:sldMkLst>
          <pc:docMk/>
          <pc:sldMk cId="0" sldId="316"/>
        </pc:sldMkLst>
        <pc:spChg chg="mod">
          <ac:chgData name="Liyanage Mahesh N - SW-CU" userId="2cbdc4a8-d94c-48eb-b187-7a964d07dee1" providerId="ADAL" clId="{2228F467-7336-4FDB-AF9B-89A1632B6C62}" dt="2026-04-22T11:52:56.779" v="2674" actId="20577"/>
          <ac:spMkLst>
            <pc:docMk/>
            <pc:sldMk cId="0" sldId="316"/>
            <ac:spMk id="13315" creationId="{8A6CF259-9505-D899-37B0-7FD5EAEB140E}"/>
          </ac:spMkLst>
        </pc:spChg>
      </pc:sldChg>
      <pc:sldChg chg="modSp mod">
        <pc:chgData name="Liyanage Mahesh N - SW-CU" userId="2cbdc4a8-d94c-48eb-b187-7a964d07dee1" providerId="ADAL" clId="{2228F467-7336-4FDB-AF9B-89A1632B6C62}" dt="2026-04-16T11:08:19.661" v="2672" actId="20577"/>
        <pc:sldMkLst>
          <pc:docMk/>
          <pc:sldMk cId="0" sldId="317"/>
        </pc:sldMkLst>
        <pc:spChg chg="mod">
          <ac:chgData name="Liyanage Mahesh N - SW-CU" userId="2cbdc4a8-d94c-48eb-b187-7a964d07dee1" providerId="ADAL" clId="{2228F467-7336-4FDB-AF9B-89A1632B6C62}" dt="2026-04-16T11:08:19.661" v="2672" actId="20577"/>
          <ac:spMkLst>
            <pc:docMk/>
            <pc:sldMk cId="0" sldId="317"/>
            <ac:spMk id="6147" creationId="{D41C46B2-CDFF-7628-4F14-A8139775B750}"/>
          </ac:spMkLst>
        </pc:spChg>
      </pc:sldChg>
      <pc:sldChg chg="modSp mod">
        <pc:chgData name="Liyanage Mahesh N - SW-CU" userId="2cbdc4a8-d94c-48eb-b187-7a964d07dee1" providerId="ADAL" clId="{2228F467-7336-4FDB-AF9B-89A1632B6C62}" dt="2026-04-16T11:07:35.739" v="2638" actId="313"/>
        <pc:sldMkLst>
          <pc:docMk/>
          <pc:sldMk cId="0" sldId="318"/>
        </pc:sldMkLst>
        <pc:spChg chg="mod">
          <ac:chgData name="Liyanage Mahesh N - SW-CU" userId="2cbdc4a8-d94c-48eb-b187-7a964d07dee1" providerId="ADAL" clId="{2228F467-7336-4FDB-AF9B-89A1632B6C62}" dt="2026-04-16T11:07:35.739" v="2638" actId="313"/>
          <ac:spMkLst>
            <pc:docMk/>
            <pc:sldMk cId="0" sldId="318"/>
            <ac:spMk id="7171" creationId="{E9328549-D6C0-453E-6198-2B16A3259EE6}"/>
          </ac:spMkLst>
        </pc:spChg>
      </pc:sldChg>
    </pc:docChg>
  </pc:docChgLst>
  <pc:docChgLst>
    <pc:chgData name="Liyanage Mahesh N - SW-CU" userId="S::mahesh.liyanage@met.police.uk::2cbdc4a8-d94c-48eb-b187-7a964d07dee1" providerId="AD" clId="Web-{7AE7E84F-25B2-2FB3-56A6-E0F9BC20355D}"/>
    <pc:docChg chg="modSld">
      <pc:chgData name="Liyanage Mahesh N - SW-CU" userId="S::mahesh.liyanage@met.police.uk::2cbdc4a8-d94c-48eb-b187-7a964d07dee1" providerId="AD" clId="Web-{7AE7E84F-25B2-2FB3-56A6-E0F9BC20355D}" dt="2026-04-10T07:38:34.722" v="9" actId="20577"/>
      <pc:docMkLst>
        <pc:docMk/>
      </pc:docMkLst>
      <pc:sldChg chg="modSp">
        <pc:chgData name="Liyanage Mahesh N - SW-CU" userId="S::mahesh.liyanage@met.police.uk::2cbdc4a8-d94c-48eb-b187-7a964d07dee1" providerId="AD" clId="Web-{7AE7E84F-25B2-2FB3-56A6-E0F9BC20355D}" dt="2026-04-10T07:38:34.722" v="9" actId="20577"/>
        <pc:sldMkLst>
          <pc:docMk/>
          <pc:sldMk cId="0" sldId="303"/>
        </pc:sldMkLst>
        <pc:spChg chg="mod">
          <ac:chgData name="Liyanage Mahesh N - SW-CU" userId="S::mahesh.liyanage@met.police.uk::2cbdc4a8-d94c-48eb-b187-7a964d07dee1" providerId="AD" clId="Web-{7AE7E84F-25B2-2FB3-56A6-E0F9BC20355D}" dt="2026-04-10T07:38:34.722" v="9" actId="20577"/>
          <ac:spMkLst>
            <pc:docMk/>
            <pc:sldMk cId="0" sldId="303"/>
            <ac:spMk id="4099" creationId="{FBB9633E-C5DF-E26D-2EC3-74729E2AC4D7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145DCFC-1B2B-4520-2A81-7047C5C657C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7CB7FED-57A7-3EDB-F8CB-B8D0309C085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fld id="{2013E9D3-2067-4C8C-8339-89FDA333407A}" type="datetimeFigureOut">
              <a:rPr lang="en-GB"/>
              <a:pPr>
                <a:defRPr/>
              </a:pPr>
              <a:t>22/04/2026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9023A46-6D88-9A3E-D1CF-1AD03011ED0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377363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AD80892-7C01-1992-789D-DB349365CEA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49688" y="9377363"/>
            <a:ext cx="2946400" cy="49371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BB20FC8B-CFC3-4A30-B647-56ED63DA93A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D68E93E2-C9C7-F209-80E0-37F16056D1EF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" panose="02020603050405020304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CF346F2C-84B2-DF89-D251-6D416A956B76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" panose="02020603050405020304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D95F32D4-534E-28BF-0066-5E881F04031C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0275" y="739775"/>
            <a:ext cx="4937125" cy="37036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>
            <a:extLst>
              <a:ext uri="{FF2B5EF4-FFF2-40B4-BE49-F238E27FC236}">
                <a16:creationId xmlns:a16="http://schemas.microsoft.com/office/drawing/2014/main" id="{F88D07EB-8CA1-0E1F-A376-09A0E557C17D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689475"/>
            <a:ext cx="5438775" cy="444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</a:p>
        </p:txBody>
      </p:sp>
      <p:sp>
        <p:nvSpPr>
          <p:cNvPr id="9222" name="Rectangle 6">
            <a:extLst>
              <a:ext uri="{FF2B5EF4-FFF2-40B4-BE49-F238E27FC236}">
                <a16:creationId xmlns:a16="http://schemas.microsoft.com/office/drawing/2014/main" id="{C0B56390-5E94-B333-572C-67E5865E71DF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7363"/>
            <a:ext cx="294640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" panose="02020603050405020304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223" name="Rectangle 7">
            <a:extLst>
              <a:ext uri="{FF2B5EF4-FFF2-40B4-BE49-F238E27FC236}">
                <a16:creationId xmlns:a16="http://schemas.microsoft.com/office/drawing/2014/main" id="{A57CE041-CC29-CA38-D983-876B48C393C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377363"/>
            <a:ext cx="294640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" panose="02020603050405020304" pitchFamily="18" charset="0"/>
              </a:defRPr>
            </a:lvl1pPr>
          </a:lstStyle>
          <a:p>
            <a:pPr>
              <a:defRPr/>
            </a:pPr>
            <a:fld id="{7EB515BF-5737-49AA-8480-BDF9B948008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anose="02020603050405020304" pitchFamily="18" charset="0"/>
        <a:ea typeface="MS PGothic" pitchFamily="34" charset="-128"/>
        <a:cs typeface="Arial" panose="020B0604020202020204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anose="02020603050405020304" pitchFamily="18" charset="0"/>
        <a:ea typeface="Arial" charset="0"/>
        <a:cs typeface="Arial" panose="020B0604020202020204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anose="02020603050405020304" pitchFamily="18" charset="0"/>
        <a:ea typeface="Arial" charset="0"/>
        <a:cs typeface="Arial" panose="020B0604020202020204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anose="02020603050405020304" pitchFamily="18" charset="0"/>
        <a:ea typeface="Arial" charset="0"/>
        <a:cs typeface="Arial" panose="020B0604020202020204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anose="02020603050405020304" pitchFamily="18" charset="0"/>
        <a:ea typeface="Arial" charset="0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>
            <a:extLst>
              <a:ext uri="{FF2B5EF4-FFF2-40B4-BE49-F238E27FC236}">
                <a16:creationId xmlns:a16="http://schemas.microsoft.com/office/drawing/2014/main" id="{54B78DC0-0857-05B0-5242-4F37FE696D1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Notes Placeholder 2">
            <a:extLst>
              <a:ext uri="{FF2B5EF4-FFF2-40B4-BE49-F238E27FC236}">
                <a16:creationId xmlns:a16="http://schemas.microsoft.com/office/drawing/2014/main" id="{E95FBA2E-2140-B4D7-FFF6-F7730BEBAB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/>
          </a:p>
        </p:txBody>
      </p:sp>
      <p:sp>
        <p:nvSpPr>
          <p:cNvPr id="8196" name="Slide Number Placeholder 3">
            <a:extLst>
              <a:ext uri="{FF2B5EF4-FFF2-40B4-BE49-F238E27FC236}">
                <a16:creationId xmlns:a16="http://schemas.microsoft.com/office/drawing/2014/main" id="{899A782B-7BEB-35C8-9157-4725E372717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FC951C9E-3C17-4FBC-A73F-19CB329B0E8A}" type="slidenum">
              <a:rPr lang="en-US" altLang="en-US" sz="1200" smtClean="0">
                <a:latin typeface="Times" panose="02020603050405020304" pitchFamily="18" charset="0"/>
              </a:rPr>
              <a:pPr/>
              <a:t>4</a:t>
            </a:fld>
            <a:endParaRPr lang="en-US" altLang="en-US" sz="1200">
              <a:latin typeface="Times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39E4E9C8-0BC7-9B82-2FBA-11A98BFBAAB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4DE706E0-AD2F-169D-EFE1-1F902EF095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FE3194E7-3E95-3201-362D-9B73AAC7C8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E3D35505-07B0-454D-919A-2AE19C00901F}" type="slidenum">
              <a:rPr lang="en-US" altLang="en-US" sz="1200" smtClean="0">
                <a:latin typeface="Times" panose="02020603050405020304" pitchFamily="18" charset="0"/>
              </a:rPr>
              <a:pPr/>
              <a:t>8</a:t>
            </a:fld>
            <a:endParaRPr lang="en-US" altLang="en-US" sz="1200">
              <a:latin typeface="Times" panose="02020603050405020304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2B07508-8528-0898-3C17-C0846F41B86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F438718-E8FD-73C1-1EA2-93CE95C68C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CA58401-E9CA-C90B-FE5C-C896BD81034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308752-F912-48A0-8984-A6BFA539F38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07562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28BD8E5-B9C6-DE7F-5164-B063D07B371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E7E9A3E-3DC5-2DA6-1E6E-0FF128EE17B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B9D1AEC-25FF-09FE-2E06-CBCC33F4AAE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AAE24E-F2B4-4850-B0D8-9C893B57C42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576667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3C53D42-8197-2453-A930-0DA003FBBEC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5FC149B-D89F-E64C-30DB-E3A82164B66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86418F1-1B79-E8A3-6CA0-D449F78D1CB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933878-A3D7-4378-912D-AF9EDABDD62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036386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DB6AF36-09AE-4B1A-6779-AF10C8AFE20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0832C47-5835-0F6D-DB84-8F1A0D1FDA8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5F2B33C-3DDC-6963-BC70-E4379465485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275A36-C8B0-4750-9C71-A239D02E3A6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87437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F0BC7F7C-7ABC-C8D9-8258-C8ADD86C895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8E51142-1F27-60AD-7AA9-F90D4E68CF6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6E11B94B-D60F-D86F-F85D-A406E2517B2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6A5771-7E76-4899-B26A-A3902CE865C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349098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C9001CCB-608D-396C-EB85-2E2DF35DEDE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6028AA2E-E20B-7C73-7E6C-D3DC97185C7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6300243C-3F68-D2D2-F79C-C05A43AC03B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903177-3898-4FEF-8753-1110C9737BE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348336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3799AF8C-6657-B9FC-0C9A-2E5D61F34A8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4495DC41-081D-EFD7-4284-55A46378D9D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F7219562-9E5E-9953-A706-D5853F1BB21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701CFD-E004-4FFF-83C5-1EF97F1F103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941578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B71D526-6789-2181-2A8E-14D84D26D1E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3C9F276-3E1F-F26D-3960-AFF262C7235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40BE93F-AD42-89B0-1EBE-AD9D7B2A525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E3C573-F825-488B-9F5C-78282631EDC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03144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90D353D-000C-6163-7A05-D5C14A77F77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8E373FE-F04B-2002-7015-8A12106637C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043A003-C5A7-3424-03BC-98475785561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006893-F234-4B7B-9B28-D57A0723835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244383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091FD65-90F6-1A7C-0287-8B630C995A6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F688A32-1EB9-6D88-87A2-94F76B442E0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53EFC3F-31F6-2695-0C11-48B40D5A2C5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B20E67-911E-4AAA-8B73-215C4373822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14413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6CD89C1-2E05-C381-F30A-BA8A343DC62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2A35012-6D28-0C16-7213-84FB51BE8B8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7E49669-B583-42F3-3CAE-E8ED0C43AFD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A20AB2-37CF-491E-9CCF-DB04617F134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06986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18F6E062-5184-342F-4D4B-EAA5823A064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1E17EB5C-4354-4253-7CE6-B89DA41CE6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4340" name="Rectangle 4">
            <a:extLst>
              <a:ext uri="{FF2B5EF4-FFF2-40B4-BE49-F238E27FC236}">
                <a16:creationId xmlns:a16="http://schemas.microsoft.com/office/drawing/2014/main" id="{4372E386-5850-42A2-CB24-76B5CA2575E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Times" panose="02020603050405020304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4341" name="Rectangle 5">
            <a:extLst>
              <a:ext uri="{FF2B5EF4-FFF2-40B4-BE49-F238E27FC236}">
                <a16:creationId xmlns:a16="http://schemas.microsoft.com/office/drawing/2014/main" id="{BB3B9512-098D-E242-D963-D003AB7518A8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imes" panose="02020603050405020304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4342" name="Rectangle 6">
            <a:extLst>
              <a:ext uri="{FF2B5EF4-FFF2-40B4-BE49-F238E27FC236}">
                <a16:creationId xmlns:a16="http://schemas.microsoft.com/office/drawing/2014/main" id="{02183446-F66F-436B-3E55-5CA05CCB914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imes" panose="02020603050405020304" pitchFamily="18" charset="0"/>
              </a:defRPr>
            </a:lvl1pPr>
          </a:lstStyle>
          <a:p>
            <a:pPr>
              <a:defRPr/>
            </a:pPr>
            <a:fld id="{DAB83054-CD20-42F7-9442-5C13C15EB16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pic>
        <p:nvPicPr>
          <p:cNvPr id="1031" name="Picture 7" descr="MPS_A4 office printing-Blue_banner">
            <a:extLst>
              <a:ext uri="{FF2B5EF4-FFF2-40B4-BE49-F238E27FC236}">
                <a16:creationId xmlns:a16="http://schemas.microsoft.com/office/drawing/2014/main" id="{746F0EBA-8CDA-AB00-AF39-E5798D30ED8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35613"/>
            <a:ext cx="9144000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MS PGothic" pitchFamily="34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MS PGothic" pitchFamily="34" charset="-128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MS PGothic" pitchFamily="34" charset="-128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MS PGothic" pitchFamily="34" charset="-128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MS PGothic" pitchFamily="34" charset="-128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Arial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Arial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Arial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Arial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050B2B-FB52-9E8F-277F-5082E9353CDE}"/>
              </a:ext>
            </a:extLst>
          </p:cNvPr>
          <p:cNvSpPr txBox="1">
            <a:spLocks/>
          </p:cNvSpPr>
          <p:nvPr/>
        </p:nvSpPr>
        <p:spPr bwMode="auto">
          <a:xfrm>
            <a:off x="1524000" y="1281113"/>
            <a:ext cx="6361113" cy="935037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MS PGothic" pitchFamily="34" charset="-128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MS PGothic" pitchFamily="34" charset="-128"/>
                <a:cs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MS PGothic" pitchFamily="34" charset="-128"/>
                <a:cs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MS PGothic" pitchFamily="34" charset="-128"/>
                <a:cs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MS PGothic" pitchFamily="34" charset="-128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GB" dirty="0">
                <a:latin typeface="+mn-lt"/>
              </a:rPr>
              <a:t>Ward Panel Meeting </a:t>
            </a:r>
          </a:p>
          <a:p>
            <a:pPr>
              <a:defRPr/>
            </a:pPr>
            <a:endParaRPr lang="en-GB" dirty="0">
              <a:latin typeface="+mn-lt"/>
            </a:endParaRPr>
          </a:p>
        </p:txBody>
      </p:sp>
      <p:sp>
        <p:nvSpPr>
          <p:cNvPr id="4099" name="Subtitle 2">
            <a:extLst>
              <a:ext uri="{FF2B5EF4-FFF2-40B4-BE49-F238E27FC236}">
                <a16:creationId xmlns:a16="http://schemas.microsoft.com/office/drawing/2014/main" id="{FBB9633E-C5DF-E26D-2EC3-74729E2AC4D7}"/>
              </a:ext>
            </a:extLst>
          </p:cNvPr>
          <p:cNvSpPr txBox="1">
            <a:spLocks/>
          </p:cNvSpPr>
          <p:nvPr/>
        </p:nvSpPr>
        <p:spPr bwMode="auto">
          <a:xfrm>
            <a:off x="2325688" y="2243138"/>
            <a:ext cx="5568950" cy="1541462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GB" altLang="en-US" sz="2000" i="1" dirty="0"/>
              <a:t>Old Malden Ward</a:t>
            </a:r>
          </a:p>
          <a:p>
            <a:pPr>
              <a:defRPr/>
            </a:pPr>
            <a:r>
              <a:rPr lang="en-GB" altLang="en-US" sz="2000" i="1">
                <a:latin typeface="Arial"/>
                <a:ea typeface="MS PGothic"/>
                <a:cs typeface="Arial"/>
              </a:rPr>
              <a:t>Wednesday</a:t>
            </a:r>
            <a:r>
              <a:rPr lang="en-GB" altLang="en-US" sz="2000" i="1" dirty="0">
                <a:latin typeface="Arial"/>
                <a:ea typeface="MS PGothic"/>
                <a:cs typeface="Arial"/>
              </a:rPr>
              <a:t> 22</a:t>
            </a:r>
            <a:r>
              <a:rPr lang="en-GB" altLang="en-US" sz="2000" i="1" baseline="30000" dirty="0">
                <a:latin typeface="Arial"/>
                <a:ea typeface="MS PGothic"/>
                <a:cs typeface="Arial"/>
              </a:rPr>
              <a:t>nd</a:t>
            </a:r>
            <a:r>
              <a:rPr lang="en-GB" altLang="en-US" sz="2000" i="1" dirty="0">
                <a:latin typeface="Arial"/>
                <a:ea typeface="MS PGothic"/>
                <a:cs typeface="Arial"/>
              </a:rPr>
              <a:t> April 2026</a:t>
            </a:r>
          </a:p>
          <a:p>
            <a:pPr>
              <a:defRPr/>
            </a:pPr>
            <a:r>
              <a:rPr lang="en-GB" altLang="en-US" sz="2000" i="1" dirty="0"/>
              <a:t>19:00 hours to 20:00 hours</a:t>
            </a:r>
          </a:p>
          <a:p>
            <a:pPr>
              <a:defRPr/>
            </a:pPr>
            <a:r>
              <a:rPr lang="en-GB" altLang="en-US" sz="2000" i="1" dirty="0"/>
              <a:t>Richard Challoner School</a:t>
            </a:r>
          </a:p>
          <a:p>
            <a:pPr marL="0" indent="0">
              <a:buFontTx/>
              <a:buNone/>
              <a:defRPr/>
            </a:pPr>
            <a:endParaRPr lang="en-GB" altLang="en-US" sz="2000" i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60AD0A60-CE4A-BC10-71AD-42A229F41C7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/>
          <a:lstStyle/>
          <a:p>
            <a:r>
              <a:rPr lang="en-GB" altLang="en-US"/>
              <a:t>Priority 1</a:t>
            </a:r>
          </a:p>
        </p:txBody>
      </p:sp>
      <p:sp>
        <p:nvSpPr>
          <p:cNvPr id="7171" name="Content Placeholder 2">
            <a:extLst>
              <a:ext uri="{FF2B5EF4-FFF2-40B4-BE49-F238E27FC236}">
                <a16:creationId xmlns:a16="http://schemas.microsoft.com/office/drawing/2014/main" id="{E9328549-D6C0-453E-6198-2B16A3259E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altLang="en-US" sz="2000" b="1" i="1" dirty="0"/>
              <a:t>ASB/Drugs –</a:t>
            </a:r>
          </a:p>
          <a:p>
            <a:pPr>
              <a:defRPr/>
            </a:pPr>
            <a:r>
              <a:rPr lang="en-GB" altLang="en-US" sz="2000" dirty="0"/>
              <a:t>Work conducted  </a:t>
            </a:r>
          </a:p>
          <a:p>
            <a:pPr>
              <a:buFontTx/>
              <a:buChar char="-"/>
              <a:defRPr/>
            </a:pPr>
            <a:r>
              <a:rPr lang="en-GB" altLang="en-US" sz="2000" dirty="0"/>
              <a:t>4 stop and search and two Arrests (Theft of motorbike/ Robbery in Co-Op)</a:t>
            </a:r>
          </a:p>
          <a:p>
            <a:pPr>
              <a:buFontTx/>
              <a:buChar char="-"/>
              <a:defRPr/>
            </a:pPr>
            <a:r>
              <a:rPr lang="en-GB" altLang="en-US" sz="2000" dirty="0"/>
              <a:t>Class B drugs found on 5 people and issued 4 Community Resolution; one charged for motor bike theft and having drugs on him</a:t>
            </a:r>
          </a:p>
          <a:p>
            <a:pPr>
              <a:buFontTx/>
              <a:buChar char="-"/>
              <a:defRPr/>
            </a:pPr>
            <a:endParaRPr lang="en-GB" altLang="en-US" sz="2000" dirty="0"/>
          </a:p>
          <a:p>
            <a:pPr marL="0" indent="0">
              <a:buNone/>
              <a:defRPr/>
            </a:pPr>
            <a:r>
              <a:rPr lang="en-GB" altLang="en-US" sz="2000" dirty="0"/>
              <a:t> Criminal Damage: A vehicle damaged (Tesla) in Amberwood rise, car   windscreen smashed in Family centre car park- Lawrence avenue</a:t>
            </a:r>
          </a:p>
          <a:p>
            <a:pPr marL="0" indent="0">
              <a:buNone/>
              <a:defRPr/>
            </a:pPr>
            <a:endParaRPr lang="en-GB" altLang="en-US" sz="2000" dirty="0"/>
          </a:p>
          <a:p>
            <a:pPr marL="0" indent="0">
              <a:buNone/>
              <a:defRPr/>
            </a:pPr>
            <a:r>
              <a:rPr lang="en-GB" altLang="en-US" sz="2000" dirty="0"/>
              <a:t> One brick stolen in an elderly home at The Hollands</a:t>
            </a:r>
          </a:p>
          <a:p>
            <a:pPr marL="0" indent="0">
              <a:buFontTx/>
              <a:buNone/>
              <a:defRPr/>
            </a:pPr>
            <a:endParaRPr lang="en-GB" altLang="en-US" sz="2000" dirty="0"/>
          </a:p>
          <a:p>
            <a:pPr>
              <a:defRPr/>
            </a:pPr>
            <a:endParaRPr lang="en-GB" altLang="en-US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3AB52906-8F1D-427D-BD17-65326AF4807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34950"/>
            <a:ext cx="8229600" cy="1143000"/>
          </a:xfrm>
        </p:spPr>
        <p:txBody>
          <a:bodyPr/>
          <a:lstStyle/>
          <a:p>
            <a:r>
              <a:rPr lang="en-GB" altLang="en-US"/>
              <a:t>Priority 2</a:t>
            </a:r>
          </a:p>
        </p:txBody>
      </p:sp>
      <p:sp>
        <p:nvSpPr>
          <p:cNvPr id="6147" name="Content Placeholder 2">
            <a:extLst>
              <a:ext uri="{FF2B5EF4-FFF2-40B4-BE49-F238E27FC236}">
                <a16:creationId xmlns:a16="http://schemas.microsoft.com/office/drawing/2014/main" id="{D41C46B2-CDFF-7628-4F14-A8139775B7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4525962"/>
          </a:xfrm>
        </p:spPr>
        <p:txBody>
          <a:bodyPr/>
          <a:lstStyle/>
          <a:p>
            <a:pPr>
              <a:defRPr/>
            </a:pPr>
            <a:r>
              <a:rPr lang="en-GB" altLang="en-US" sz="900" b="1" i="1" u="sng" dirty="0"/>
              <a:t>Theft From Motor Vehicle </a:t>
            </a:r>
            <a:endParaRPr lang="en-GB" altLang="en-US" sz="900" b="1" i="1" dirty="0"/>
          </a:p>
          <a:p>
            <a:pPr>
              <a:defRPr/>
            </a:pPr>
            <a:r>
              <a:rPr lang="en-GB" altLang="en-US" sz="900" dirty="0"/>
              <a:t>Work conducted  -  Routine patrols particularly on late shifts in the areas/clusters targeted more frequently, victim visits and crime prevention advice whilst engaging with residents in the vicinity.</a:t>
            </a:r>
          </a:p>
          <a:p>
            <a:pPr>
              <a:defRPr/>
            </a:pPr>
            <a:r>
              <a:rPr lang="en-GB" altLang="en-US" sz="900" dirty="0"/>
              <a:t>In the January, February &amp; March 2026 we had </a:t>
            </a:r>
            <a:r>
              <a:rPr lang="en-GB" altLang="en-US" sz="900" b="1" dirty="0"/>
              <a:t> 1 </a:t>
            </a:r>
            <a:r>
              <a:rPr lang="en-GB" altLang="en-US" sz="900" dirty="0"/>
              <a:t>reported theft- same as the previous quarter.</a:t>
            </a:r>
          </a:p>
          <a:p>
            <a:pPr>
              <a:defRPr/>
            </a:pPr>
            <a:endParaRPr lang="en-GB" altLang="en-US" sz="900" dirty="0"/>
          </a:p>
          <a:p>
            <a:pPr>
              <a:defRPr/>
            </a:pPr>
            <a:r>
              <a:rPr lang="en-GB" altLang="en-US" sz="900" b="1" dirty="0"/>
              <a:t>   JAN       2026     </a:t>
            </a:r>
            <a:r>
              <a:rPr lang="en-GB" altLang="en-US" sz="900" dirty="0"/>
              <a:t>-       1 in total  (plastic trims from the work van – 3k worth</a:t>
            </a:r>
          </a:p>
          <a:p>
            <a:pPr>
              <a:defRPr/>
            </a:pPr>
            <a:r>
              <a:rPr lang="en-GB" altLang="en-US" sz="900" dirty="0"/>
              <a:t>   </a:t>
            </a:r>
            <a:r>
              <a:rPr lang="en-GB" altLang="en-US" sz="900" b="1" dirty="0"/>
              <a:t>FEB        2026     </a:t>
            </a:r>
            <a:r>
              <a:rPr lang="en-GB" altLang="en-US" sz="900" dirty="0"/>
              <a:t>-     0 in total </a:t>
            </a:r>
          </a:p>
          <a:p>
            <a:pPr>
              <a:defRPr/>
            </a:pPr>
            <a:r>
              <a:rPr lang="en-GB" altLang="en-US" sz="900" dirty="0"/>
              <a:t>   </a:t>
            </a:r>
            <a:r>
              <a:rPr lang="en-GB" altLang="en-US" sz="900" b="1" dirty="0"/>
              <a:t>MAR      2026   </a:t>
            </a:r>
            <a:r>
              <a:rPr lang="en-GB" altLang="en-US" sz="900" dirty="0"/>
              <a:t>-     0 in total </a:t>
            </a:r>
          </a:p>
          <a:p>
            <a:pPr marL="0" indent="0">
              <a:buFontTx/>
              <a:buNone/>
              <a:defRPr/>
            </a:pPr>
            <a:r>
              <a:rPr lang="en-GB" altLang="en-US" sz="900" dirty="0"/>
              <a:t>In the last quarter, theft from motor vehicles we had 1 same as the previous quarter</a:t>
            </a:r>
          </a:p>
          <a:p>
            <a:pPr>
              <a:defRPr/>
            </a:pPr>
            <a:endParaRPr lang="en-GB" altLang="en-US" sz="900" b="1" u="sng" dirty="0"/>
          </a:p>
          <a:p>
            <a:pPr marL="0" indent="0">
              <a:buFontTx/>
              <a:buNone/>
              <a:defRPr/>
            </a:pPr>
            <a:r>
              <a:rPr lang="en-GB" altLang="en-US" sz="900" b="1" i="1" dirty="0"/>
              <a:t>          </a:t>
            </a:r>
            <a:r>
              <a:rPr lang="en-GB" altLang="en-US" sz="900" b="1" i="1" u="sng" dirty="0"/>
              <a:t>Theft of Motor Vehicle</a:t>
            </a:r>
            <a:r>
              <a:rPr lang="en-GB" altLang="en-US" sz="900" b="1" u="sng" dirty="0"/>
              <a:t>     </a:t>
            </a:r>
            <a:endParaRPr lang="en-GB" altLang="en-US" sz="900" b="1" dirty="0"/>
          </a:p>
          <a:p>
            <a:pPr>
              <a:defRPr/>
            </a:pPr>
            <a:r>
              <a:rPr lang="en-GB" altLang="en-US" sz="900" dirty="0"/>
              <a:t>Routine patrols particularly on late shifts in the areas/clusters targeted more frequently victims' visits and give crime prevention advice whilst engaging with the residents in the vicinity.</a:t>
            </a:r>
          </a:p>
          <a:p>
            <a:pPr>
              <a:defRPr/>
            </a:pPr>
            <a:r>
              <a:rPr lang="en-GB" altLang="en-US" sz="900" b="1" dirty="0"/>
              <a:t> </a:t>
            </a:r>
            <a:r>
              <a:rPr lang="en-GB" altLang="en-US" sz="900" dirty="0"/>
              <a:t>In the period of January, February &amp; March 2026 we had 4 reported theft of vehicle- 1 more than the previous quarter.</a:t>
            </a:r>
          </a:p>
          <a:p>
            <a:pPr>
              <a:defRPr/>
            </a:pPr>
            <a:r>
              <a:rPr lang="en-GB" altLang="en-US" sz="900" dirty="0"/>
              <a:t>Hotspots for stolen vehicles are from the driveways in Glebe gardens, Sheep house way</a:t>
            </a:r>
          </a:p>
          <a:p>
            <a:pPr>
              <a:defRPr/>
            </a:pPr>
            <a:endParaRPr lang="en-GB" altLang="en-US" sz="900" dirty="0"/>
          </a:p>
          <a:p>
            <a:pPr>
              <a:defRPr/>
            </a:pPr>
            <a:r>
              <a:rPr lang="en-GB" altLang="en-US" sz="900" dirty="0"/>
              <a:t>   </a:t>
            </a:r>
            <a:r>
              <a:rPr lang="en-GB" altLang="en-US" sz="900" b="1" dirty="0"/>
              <a:t>JAN       2026     </a:t>
            </a:r>
            <a:r>
              <a:rPr lang="en-GB" altLang="en-US" sz="900" dirty="0"/>
              <a:t>-       0 in total </a:t>
            </a:r>
          </a:p>
          <a:p>
            <a:pPr>
              <a:defRPr/>
            </a:pPr>
            <a:r>
              <a:rPr lang="en-GB" altLang="en-US" sz="900" b="1" dirty="0"/>
              <a:t>   FEB        2026     </a:t>
            </a:r>
            <a:r>
              <a:rPr lang="en-GB" altLang="en-US" sz="900" dirty="0"/>
              <a:t>-     0 in total     </a:t>
            </a:r>
          </a:p>
          <a:p>
            <a:pPr lvl="2">
              <a:defRPr/>
            </a:pPr>
            <a:endParaRPr lang="en-GB" altLang="en-US" sz="100" dirty="0"/>
          </a:p>
          <a:p>
            <a:pPr>
              <a:defRPr/>
            </a:pPr>
            <a:r>
              <a:rPr lang="en-GB" altLang="en-US" sz="900" dirty="0"/>
              <a:t>   </a:t>
            </a:r>
            <a:r>
              <a:rPr lang="en-GB" altLang="en-US" sz="900" b="1" dirty="0"/>
              <a:t>MAR        2026     </a:t>
            </a:r>
            <a:r>
              <a:rPr lang="en-GB" altLang="en-US" sz="900" dirty="0"/>
              <a:t>-     4 in total  ( 3 cars in glebe gardens) - (one car recovered ), 1 car in Trevelyan court</a:t>
            </a:r>
          </a:p>
          <a:p>
            <a:pPr>
              <a:defRPr/>
            </a:pPr>
            <a:r>
              <a:rPr lang="en-GB" altLang="en-US" sz="900" dirty="0"/>
              <a:t>Attempted motorcycle theft in glebe gardens (2 suspects came on E bikes trying to cut the disk brakes of the motorbike with an angle grinder</a:t>
            </a:r>
          </a:p>
          <a:p>
            <a:pPr marL="0" indent="0">
              <a:buFontTx/>
              <a:buNone/>
              <a:defRPr/>
            </a:pPr>
            <a:endParaRPr lang="en-GB" altLang="en-US" sz="900" dirty="0"/>
          </a:p>
          <a:p>
            <a:pPr marL="0" indent="0">
              <a:buFontTx/>
              <a:buNone/>
              <a:defRPr/>
            </a:pPr>
            <a:r>
              <a:rPr lang="en-GB" altLang="en-US" sz="900" dirty="0"/>
              <a:t>In the last quarter, theft of motor vehicles we had 4</a:t>
            </a:r>
            <a:r>
              <a:rPr lang="en-GB" altLang="en-US" sz="900" b="1" dirty="0"/>
              <a:t> </a:t>
            </a:r>
            <a:r>
              <a:rPr lang="en-GB" altLang="en-US" sz="900" dirty="0"/>
              <a:t>, 1 more than the previous quarter. </a:t>
            </a:r>
          </a:p>
          <a:p>
            <a:pPr marL="0" indent="0">
              <a:buFontTx/>
              <a:buNone/>
              <a:defRPr/>
            </a:pPr>
            <a:endParaRPr lang="en-GB" altLang="en-US" sz="900" b="1" dirty="0"/>
          </a:p>
          <a:p>
            <a:pPr marL="0" indent="0">
              <a:buFontTx/>
              <a:buNone/>
              <a:defRPr/>
            </a:pPr>
            <a:r>
              <a:rPr lang="en-GB" altLang="en-US" sz="900" dirty="0"/>
              <a:t>           </a:t>
            </a:r>
            <a:r>
              <a:rPr lang="en-GB" altLang="en-US" sz="1000" b="1" u="sng" dirty="0"/>
              <a:t>Speeding</a:t>
            </a:r>
          </a:p>
          <a:p>
            <a:pPr marL="0" indent="0">
              <a:buFontTx/>
              <a:buNone/>
              <a:defRPr/>
            </a:pPr>
            <a:r>
              <a:rPr lang="en-GB" altLang="en-US" sz="1050" b="1" dirty="0"/>
              <a:t>.</a:t>
            </a:r>
            <a:r>
              <a:rPr lang="en-GB" altLang="en-US" sz="1000" b="1" dirty="0"/>
              <a:t>          </a:t>
            </a:r>
            <a:r>
              <a:rPr lang="en-GB" altLang="en-US" sz="900" dirty="0"/>
              <a:t>Ward officers conducted speed watch events at The Manor Drive, Manor drive north, High down, South Lane and church road in January, February &amp;         March. s</a:t>
            </a:r>
            <a:r>
              <a:rPr lang="en-GB" sz="900" dirty="0"/>
              <a:t>everal vehicles were    captured  exceeding the speed limit</a:t>
            </a:r>
            <a:r>
              <a:rPr lang="en-GB" altLang="en-US" sz="900" b="1" dirty="0"/>
              <a:t> </a:t>
            </a:r>
            <a:r>
              <a:rPr lang="en-GB" altLang="en-US" sz="900" dirty="0"/>
              <a:t>of 20mph</a:t>
            </a:r>
            <a:r>
              <a:rPr lang="en-GB" altLang="en-US" sz="900" b="1" dirty="0"/>
              <a:t> </a:t>
            </a:r>
            <a:r>
              <a:rPr lang="en-GB" altLang="en-US" sz="900" dirty="0"/>
              <a:t> and received a warning letter in the post </a:t>
            </a:r>
          </a:p>
          <a:p>
            <a:pPr marL="0" indent="0">
              <a:buFontTx/>
              <a:buNone/>
              <a:defRPr/>
            </a:pPr>
            <a:endParaRPr lang="en-GB" altLang="en-US" sz="900" b="1" dirty="0"/>
          </a:p>
          <a:p>
            <a:pPr marL="0" indent="0">
              <a:buFontTx/>
              <a:buNone/>
              <a:defRPr/>
            </a:pPr>
            <a:endParaRPr lang="en-GB" altLang="en-US" sz="900" b="1" dirty="0"/>
          </a:p>
          <a:p>
            <a:pPr marL="0" indent="0">
              <a:buFontTx/>
              <a:buNone/>
              <a:defRPr/>
            </a:pPr>
            <a:endParaRPr lang="en-GB" altLang="en-US" sz="900" dirty="0"/>
          </a:p>
          <a:p>
            <a:pPr>
              <a:defRPr/>
            </a:pPr>
            <a:endParaRPr lang="en-GB" altLang="en-US" sz="900" dirty="0"/>
          </a:p>
          <a:p>
            <a:pPr marL="0" indent="0">
              <a:buFontTx/>
              <a:buNone/>
              <a:defRPr/>
            </a:pPr>
            <a:r>
              <a:rPr lang="en-GB" altLang="en-US" sz="900" b="1" dirty="0"/>
              <a:t>   </a:t>
            </a:r>
          </a:p>
          <a:p>
            <a:pPr marL="0" indent="0">
              <a:buFontTx/>
              <a:buNone/>
              <a:defRPr/>
            </a:pPr>
            <a:r>
              <a:rPr lang="en-GB" altLang="en-US" sz="900" b="1" dirty="0"/>
              <a:t>	                                                                                                                                                                    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A20A6015-6D98-0AE7-A94A-B93719BB792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/>
          <a:lstStyle/>
          <a:p>
            <a:r>
              <a:rPr lang="en-GB" altLang="en-US"/>
              <a:t>Priority 3</a:t>
            </a:r>
          </a:p>
        </p:txBody>
      </p:sp>
      <p:sp>
        <p:nvSpPr>
          <p:cNvPr id="5123" name="Content Placeholder 2">
            <a:extLst>
              <a:ext uri="{FF2B5EF4-FFF2-40B4-BE49-F238E27FC236}">
                <a16:creationId xmlns:a16="http://schemas.microsoft.com/office/drawing/2014/main" id="{B2749D8F-4019-69A9-F175-3E24F19F8D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  <a:defRPr/>
            </a:pPr>
            <a:r>
              <a:rPr lang="en-GB" altLang="en-US" sz="2000" b="1" i="1" dirty="0"/>
              <a:t>Burglary </a:t>
            </a:r>
          </a:p>
          <a:p>
            <a:pPr>
              <a:defRPr/>
            </a:pPr>
            <a:endParaRPr lang="en-GB" altLang="en-US" sz="2000" b="1" i="1" dirty="0"/>
          </a:p>
          <a:p>
            <a:pPr>
              <a:defRPr/>
            </a:pPr>
            <a:r>
              <a:rPr lang="en-GB" altLang="en-US" sz="1100" dirty="0"/>
              <a:t>Work conducted  - Patrolling on the ward, visit victim of crime and offer crime prevention advise and engaged with residents, street briefings.  Conduct door to door enquiries.</a:t>
            </a:r>
          </a:p>
          <a:p>
            <a:pPr>
              <a:defRPr/>
            </a:pPr>
            <a:endParaRPr lang="en-GB" altLang="en-US" sz="1100" dirty="0"/>
          </a:p>
          <a:p>
            <a:pPr>
              <a:defRPr/>
            </a:pPr>
            <a:r>
              <a:rPr lang="en-GB" altLang="en-US" sz="1100" dirty="0"/>
              <a:t>In the period of </a:t>
            </a:r>
            <a:r>
              <a:rPr lang="en-GB" altLang="en-US" sz="1100" b="1" dirty="0"/>
              <a:t>January, February &amp; March 2026 </a:t>
            </a:r>
            <a:r>
              <a:rPr lang="en-GB" altLang="en-US" sz="1100" dirty="0"/>
              <a:t>there were</a:t>
            </a:r>
            <a:r>
              <a:rPr lang="en-GB" altLang="en-US" sz="1100" b="1" dirty="0"/>
              <a:t> 4 </a:t>
            </a:r>
            <a:r>
              <a:rPr lang="en-GB" altLang="en-US" sz="1100" dirty="0"/>
              <a:t>burglaries- one more than the previous quarter – </a:t>
            </a:r>
            <a:endParaRPr lang="en-GB" altLang="en-US" sz="1100" b="1" dirty="0"/>
          </a:p>
          <a:p>
            <a:pPr>
              <a:defRPr/>
            </a:pPr>
            <a:endParaRPr lang="en-GB" altLang="en-US" sz="1100" dirty="0"/>
          </a:p>
          <a:p>
            <a:pPr>
              <a:defRPr/>
            </a:pPr>
            <a:r>
              <a:rPr lang="en-GB" altLang="en-US" sz="1100" b="1" dirty="0"/>
              <a:t>   JAN       2026     </a:t>
            </a:r>
            <a:r>
              <a:rPr lang="en-GB" altLang="en-US" sz="1100" dirty="0"/>
              <a:t>-      0 in total </a:t>
            </a:r>
          </a:p>
          <a:p>
            <a:pPr>
              <a:defRPr/>
            </a:pPr>
            <a:r>
              <a:rPr lang="en-GB" altLang="en-US" sz="1100" dirty="0"/>
              <a:t>   </a:t>
            </a:r>
            <a:r>
              <a:rPr lang="en-GB" altLang="en-US" sz="1100" b="1" dirty="0"/>
              <a:t>FEB       2026     </a:t>
            </a:r>
            <a:r>
              <a:rPr lang="en-GB" altLang="en-US" sz="1100" dirty="0"/>
              <a:t>-     1 in total (4 Go carts stolen) Surbiton raceway sports club</a:t>
            </a:r>
          </a:p>
          <a:p>
            <a:pPr>
              <a:defRPr/>
            </a:pPr>
            <a:r>
              <a:rPr lang="en-GB" altLang="en-US" sz="1100" dirty="0"/>
              <a:t>   </a:t>
            </a:r>
            <a:r>
              <a:rPr lang="en-GB" altLang="en-US" sz="1100" b="1" dirty="0"/>
              <a:t>MAR       2026     </a:t>
            </a:r>
            <a:r>
              <a:rPr lang="en-GB" altLang="en-US" sz="1100" dirty="0"/>
              <a:t>-     3 in total (glebe gardens- managed to get into the house and taken Faraday box from kitchen and drove off with 3 vehicles , from a shed stole 7.5K worth copper wires (sheephouseway), perfumes missing while she is gone on holiday- key given to her friend (sheephouseway)</a:t>
            </a:r>
          </a:p>
          <a:p>
            <a:pPr marL="0" indent="0">
              <a:buNone/>
              <a:defRPr/>
            </a:pPr>
            <a:endParaRPr lang="en-GB" altLang="en-US" sz="1100" dirty="0"/>
          </a:p>
          <a:p>
            <a:pPr>
              <a:defRPr/>
            </a:pPr>
            <a:r>
              <a:rPr lang="en-GB" altLang="en-US" sz="1100" b="1" dirty="0"/>
              <a:t>Vehicle Interference </a:t>
            </a:r>
            <a:r>
              <a:rPr lang="en-GB" altLang="en-US" sz="1100" dirty="0"/>
              <a:t>– 1 in the period  (neighbour saw someone interfering a vehicle in Landseer road- nothing taken/ car was unlocked)</a:t>
            </a:r>
          </a:p>
          <a:p>
            <a:pPr>
              <a:defRPr/>
            </a:pPr>
            <a:r>
              <a:rPr lang="en-GB" altLang="en-US" sz="1100" b="1" dirty="0"/>
              <a:t>Distracted burglary </a:t>
            </a:r>
            <a:r>
              <a:rPr lang="en-GB" altLang="en-US" sz="1100" dirty="0"/>
              <a:t>– 2 in the period (church road/ nothing taken)  ( glebe gardens) nothing taken both times the suspect came in as a plumber</a:t>
            </a:r>
          </a:p>
          <a:p>
            <a:pPr>
              <a:defRPr/>
            </a:pPr>
            <a:r>
              <a:rPr lang="en-GB" altLang="en-US" sz="1100" dirty="0"/>
              <a:t>Thefts – A daughter took 11k from her mum's bank account (victim/elderly, bicycle stolen at </a:t>
            </a:r>
            <a:r>
              <a:rPr lang="en-GB" altLang="en-US" sz="1100"/>
              <a:t>Richard Challoner </a:t>
            </a:r>
            <a:r>
              <a:rPr lang="en-GB" altLang="en-US" sz="1100" dirty="0"/>
              <a:t>school; it was unlocked</a:t>
            </a:r>
          </a:p>
          <a:p>
            <a:pPr>
              <a:defRPr/>
            </a:pPr>
            <a:r>
              <a:rPr lang="en-GB" altLang="en-US" sz="1100" dirty="0"/>
              <a:t>Fraud – victim asked to deposit 25k to scammers account ; victim planning to buy a house in manor drive north</a:t>
            </a:r>
          </a:p>
          <a:p>
            <a:pPr>
              <a:defRPr/>
            </a:pPr>
            <a:endParaRPr lang="en-GB" altLang="en-US" sz="1100" dirty="0"/>
          </a:p>
          <a:p>
            <a:pPr marL="0" indent="0">
              <a:buFontTx/>
              <a:buNone/>
              <a:defRPr/>
            </a:pPr>
            <a:r>
              <a:rPr lang="en-GB" altLang="en-US" sz="400" dirty="0">
                <a:ea typeface="Arial" panose="020B0604020202020204" pitchFamily="34" charset="0"/>
              </a:rPr>
              <a:t>                            </a:t>
            </a:r>
            <a:endParaRPr lang="en-GB" altLang="en-US" sz="1050" dirty="0">
              <a:ea typeface="Arial" panose="020B0604020202020204" pitchFamily="34" charset="0"/>
            </a:endParaRPr>
          </a:p>
          <a:p>
            <a:pPr lvl="4">
              <a:defRPr/>
            </a:pPr>
            <a:endParaRPr lang="en-GB" altLang="en-US" sz="800" dirty="0">
              <a:ea typeface="Arial" panose="020B0604020202020204" pitchFamily="34" charset="0"/>
            </a:endParaRPr>
          </a:p>
          <a:p>
            <a:pPr marL="0" indent="0">
              <a:buFontTx/>
              <a:buNone/>
              <a:defRPr/>
            </a:pPr>
            <a:endParaRPr lang="en-GB" altLang="en-US" sz="2000" dirty="0"/>
          </a:p>
          <a:p>
            <a:pPr lvl="4">
              <a:defRPr/>
            </a:pPr>
            <a:endParaRPr lang="en-GB" altLang="en-US" sz="800" dirty="0">
              <a:ea typeface="Arial" panose="020B0604020202020204" pitchFamily="34" charset="0"/>
            </a:endParaRPr>
          </a:p>
          <a:p>
            <a:pPr lvl="4">
              <a:defRPr/>
            </a:pPr>
            <a:endParaRPr lang="en-GB" altLang="en-US" sz="800" dirty="0">
              <a:ea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CA281B9D-179B-B860-9A8D-308F8D8ACDC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Met Police Priorities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3CAC59-5390-4CC5-EFE9-0A426A3255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413"/>
            <a:ext cx="8435975" cy="5141912"/>
          </a:xfrm>
        </p:spPr>
        <p:txBody>
          <a:bodyPr/>
          <a:lstStyle/>
          <a:p>
            <a:pPr marL="0" indent="0">
              <a:buFontTx/>
              <a:buNone/>
              <a:defRPr/>
            </a:pPr>
            <a:endParaRPr lang="en-GB" sz="2000" b="1" i="1" dirty="0"/>
          </a:p>
          <a:p>
            <a:pPr marL="0" indent="0">
              <a:buFontTx/>
              <a:buNone/>
              <a:defRPr/>
            </a:pPr>
            <a:r>
              <a:rPr lang="en-GB" sz="2000" b="1" i="1" dirty="0"/>
              <a:t> </a:t>
            </a:r>
          </a:p>
          <a:p>
            <a:pPr>
              <a:defRPr/>
            </a:pPr>
            <a:r>
              <a:rPr lang="en-GB" dirty="0"/>
              <a:t>More Trust</a:t>
            </a:r>
          </a:p>
          <a:p>
            <a:pPr>
              <a:defRPr/>
            </a:pPr>
            <a:r>
              <a:rPr lang="en-GB" dirty="0"/>
              <a:t>Less Crime</a:t>
            </a:r>
          </a:p>
          <a:p>
            <a:pPr>
              <a:defRPr/>
            </a:pPr>
            <a:r>
              <a:rPr lang="en-GB" dirty="0"/>
              <a:t>High Standards</a:t>
            </a:r>
          </a:p>
          <a:p>
            <a:pPr marL="0" indent="0">
              <a:buFontTx/>
              <a:buNone/>
              <a:defRPr/>
            </a:pPr>
            <a:endParaRPr lang="en-GB" dirty="0"/>
          </a:p>
          <a:p>
            <a:pPr marL="0" indent="0">
              <a:buFontTx/>
              <a:buNone/>
              <a:defRPr/>
            </a:pPr>
            <a:r>
              <a:rPr lang="en-GB" dirty="0"/>
              <a:t>Driven by Commissioner Sir Mark Rowley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DC499EC3-E863-5669-8F8A-3D6D20CCE75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Current Crimes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165E6DF7-F82E-A8EB-4CE0-1AE0760A19E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196975"/>
            <a:ext cx="8229600" cy="4608513"/>
          </a:xfrm>
        </p:spPr>
        <p:txBody>
          <a:bodyPr/>
          <a:lstStyle/>
          <a:p>
            <a:pPr>
              <a:defRPr/>
            </a:pPr>
            <a:r>
              <a:rPr lang="en-GB" altLang="en-US" sz="2000" b="1" dirty="0"/>
              <a:t>Show top 5 current highest issues, one to include violence</a:t>
            </a:r>
            <a:r>
              <a:rPr lang="en-GB" altLang="en-US" sz="2000" dirty="0"/>
              <a:t>. </a:t>
            </a:r>
          </a:p>
          <a:p>
            <a:pPr>
              <a:defRPr/>
            </a:pPr>
            <a:r>
              <a:rPr lang="en-GB" altLang="en-US" sz="2000" dirty="0"/>
              <a:t>1. Burglary – (4) </a:t>
            </a:r>
            <a:endParaRPr lang="en-GB" altLang="en-US" sz="2000" b="1" dirty="0"/>
          </a:p>
          <a:p>
            <a:pPr>
              <a:defRPr/>
            </a:pPr>
            <a:r>
              <a:rPr lang="en-GB" altLang="en-US" sz="2000" dirty="0"/>
              <a:t>2. Theft from Motor Vehicle – 1</a:t>
            </a:r>
            <a:endParaRPr lang="en-GB" altLang="en-US" sz="2000" b="1" dirty="0"/>
          </a:p>
          <a:p>
            <a:pPr>
              <a:defRPr/>
            </a:pPr>
            <a:r>
              <a:rPr lang="en-GB" altLang="en-US" sz="2000" dirty="0"/>
              <a:t>3. Theft of Motor Vehicle – 4 (4 Cars)  1 Car Recovered           </a:t>
            </a:r>
          </a:p>
          <a:p>
            <a:pPr>
              <a:defRPr/>
            </a:pPr>
            <a:r>
              <a:rPr lang="en-GB" altLang="en-US" sz="2000" dirty="0"/>
              <a:t>4. Domestic Violence – 28 (including ASB)</a:t>
            </a:r>
            <a:endParaRPr lang="en-GB" altLang="en-US" sz="2000" b="1" dirty="0"/>
          </a:p>
          <a:p>
            <a:pPr>
              <a:defRPr/>
            </a:pPr>
            <a:r>
              <a:rPr lang="en-GB" altLang="en-US" sz="2000" dirty="0"/>
              <a:t>5. Drugs – 5  </a:t>
            </a:r>
            <a:endParaRPr lang="en-GB" altLang="en-US" sz="2000" b="1" dirty="0"/>
          </a:p>
          <a:p>
            <a:pPr>
              <a:defRPr/>
            </a:pPr>
            <a:r>
              <a:rPr lang="en-GB" altLang="en-US" sz="2000" dirty="0"/>
              <a:t>6. Other theft – 2 in total – (parcel thefts in South Lane, sheephouseway)</a:t>
            </a:r>
          </a:p>
          <a:p>
            <a:pPr>
              <a:defRPr/>
            </a:pPr>
            <a:r>
              <a:rPr lang="en-GB" altLang="en-US" sz="2000" dirty="0"/>
              <a:t>Shop lifting – 5 (Co-op and Manor express)</a:t>
            </a:r>
          </a:p>
          <a:p>
            <a:pPr>
              <a:defRPr/>
            </a:pPr>
            <a:r>
              <a:rPr lang="en-GB" altLang="en-US" sz="2000" dirty="0"/>
              <a:t>Robbery – Co-op (Man got arrested) , snatched a wallet from a elderly man when he came out of a shop (group of 4)- Malden way</a:t>
            </a:r>
          </a:p>
          <a:p>
            <a:pPr>
              <a:defRPr/>
            </a:pPr>
            <a:endParaRPr lang="en-GB" altLang="en-US" sz="2000" i="1" dirty="0"/>
          </a:p>
          <a:p>
            <a:pPr>
              <a:defRPr/>
            </a:pPr>
            <a:r>
              <a:rPr lang="en-GB" altLang="en-US" sz="2000" i="1" dirty="0"/>
              <a:t>Note:  This shows the full figures for JAN</a:t>
            </a:r>
            <a:r>
              <a:rPr lang="en-GB" altLang="en-US" sz="2000" dirty="0"/>
              <a:t>, FEB &amp; MAR 2026 </a:t>
            </a:r>
          </a:p>
          <a:p>
            <a:pPr>
              <a:defRPr/>
            </a:pPr>
            <a:endParaRPr lang="en-GB" altLang="en-US" sz="2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BDC1B7AA-0786-F196-18A7-7C437ECBE02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Ward Decided Priorities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76F27C-6F6E-21E5-0AF2-D9F54FD2FA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2"/>
          </a:xfrm>
        </p:spPr>
        <p:txBody>
          <a:bodyPr/>
          <a:lstStyle/>
          <a:p>
            <a:pPr>
              <a:defRPr/>
            </a:pPr>
            <a:r>
              <a:rPr lang="en-GB" sz="1400" b="1" dirty="0"/>
              <a:t>What the Data shows </a:t>
            </a:r>
          </a:p>
          <a:p>
            <a:pPr marL="0" indent="0">
              <a:buFontTx/>
              <a:buNone/>
              <a:defRPr/>
            </a:pPr>
            <a:endParaRPr lang="en-GB" sz="1400" b="1" dirty="0"/>
          </a:p>
          <a:p>
            <a:pPr marL="0" indent="0">
              <a:buFontTx/>
              <a:buNone/>
              <a:defRPr/>
            </a:pPr>
            <a:r>
              <a:rPr lang="en-GB" sz="1400" dirty="0"/>
              <a:t>Subsequent issues are vehicle theft and Burglary</a:t>
            </a:r>
          </a:p>
          <a:p>
            <a:pPr marL="0" indent="0">
              <a:buFontTx/>
              <a:buNone/>
              <a:defRPr/>
            </a:pPr>
            <a:endParaRPr lang="en-GB" sz="1400" dirty="0"/>
          </a:p>
          <a:p>
            <a:pPr marL="0" indent="0">
              <a:buFontTx/>
              <a:buNone/>
              <a:defRPr/>
            </a:pPr>
            <a:r>
              <a:rPr lang="en-GB" sz="1400" dirty="0"/>
              <a:t>           </a:t>
            </a:r>
          </a:p>
          <a:p>
            <a:pPr>
              <a:defRPr/>
            </a:pPr>
            <a:r>
              <a:rPr lang="en-GB" sz="1400" dirty="0"/>
              <a:t>‘We recommend two of the following priorities to focus on for the next quarter’ </a:t>
            </a:r>
          </a:p>
          <a:p>
            <a:pPr marL="0" indent="0">
              <a:buFontTx/>
              <a:buNone/>
              <a:defRPr/>
            </a:pPr>
            <a:endParaRPr lang="en-GB" sz="1400" dirty="0"/>
          </a:p>
          <a:p>
            <a:pPr marL="0" indent="0">
              <a:buFontTx/>
              <a:buNone/>
              <a:defRPr/>
            </a:pPr>
            <a:r>
              <a:rPr lang="en-GB" sz="1400" b="1" dirty="0"/>
              <a:t>List of 3 to chose from:</a:t>
            </a:r>
          </a:p>
          <a:p>
            <a:pPr marL="0" indent="0">
              <a:buFontTx/>
              <a:buNone/>
              <a:defRPr/>
            </a:pPr>
            <a:endParaRPr lang="en-GB" sz="1400" dirty="0"/>
          </a:p>
          <a:p>
            <a:pPr marL="0" indent="0">
              <a:buFontTx/>
              <a:buNone/>
              <a:defRPr/>
            </a:pPr>
            <a:r>
              <a:rPr lang="en-GB" sz="1400" b="1" dirty="0"/>
              <a:t>Violence Priority 1:ASB/Drugs</a:t>
            </a:r>
          </a:p>
          <a:p>
            <a:pPr marL="0" indent="0">
              <a:buFontTx/>
              <a:buNone/>
              <a:defRPr/>
            </a:pPr>
            <a:r>
              <a:rPr lang="en-GB" sz="1400" b="1" dirty="0"/>
              <a:t>Priority   2: Vehicle Crime and Speeding</a:t>
            </a:r>
          </a:p>
          <a:p>
            <a:pPr marL="0" indent="0">
              <a:buFontTx/>
              <a:buNone/>
              <a:defRPr/>
            </a:pPr>
            <a:r>
              <a:rPr lang="en-GB" sz="1400" b="1" dirty="0"/>
              <a:t>Priority   3:   Burglary</a:t>
            </a:r>
          </a:p>
          <a:p>
            <a:pPr marL="0" indent="0">
              <a:buFontTx/>
              <a:buNone/>
              <a:defRPr/>
            </a:pPr>
            <a:endParaRPr lang="en-GB" sz="2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2EB16F26-BD1A-3ED7-D314-48BD239F4B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0850" y="0"/>
            <a:ext cx="8229600" cy="863600"/>
          </a:xfrm>
        </p:spPr>
        <p:txBody>
          <a:bodyPr/>
          <a:lstStyle/>
          <a:p>
            <a:r>
              <a:rPr lang="en-GB" altLang="en-US"/>
              <a:t>Next Meeting and Events</a:t>
            </a: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8A6CF259-9505-D899-37B0-7FD5EAEB14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850" y="863600"/>
            <a:ext cx="8229600" cy="4930775"/>
          </a:xfrm>
        </p:spPr>
        <p:txBody>
          <a:bodyPr/>
          <a:lstStyle/>
          <a:p>
            <a:pPr>
              <a:defRPr/>
            </a:pPr>
            <a:r>
              <a:rPr lang="en-GB" altLang="en-US" sz="2000" b="1" dirty="0"/>
              <a:t>Drop-in Surgeries- </a:t>
            </a:r>
            <a:r>
              <a:rPr lang="en-GB" altLang="en-US" sz="2000" dirty="0"/>
              <a:t>Old Malden Library on 22</a:t>
            </a:r>
            <a:r>
              <a:rPr lang="en-GB" altLang="en-US" sz="2000" baseline="30000" dirty="0"/>
              <a:t>nd</a:t>
            </a:r>
            <a:r>
              <a:rPr lang="en-GB" altLang="en-US" sz="2000" dirty="0"/>
              <a:t> May between 4PM – 5PM / 12</a:t>
            </a:r>
            <a:r>
              <a:rPr lang="en-GB" altLang="en-US" sz="2000" baseline="30000" dirty="0"/>
              <a:t>th</a:t>
            </a:r>
            <a:r>
              <a:rPr lang="en-GB" altLang="en-US" sz="2000" dirty="0"/>
              <a:t> June between 5PM - 6PM </a:t>
            </a:r>
          </a:p>
          <a:p>
            <a:pPr marL="0" indent="0">
              <a:buFontTx/>
              <a:buNone/>
              <a:defRPr/>
            </a:pPr>
            <a:endParaRPr lang="en-GB" altLang="en-US" sz="2000" dirty="0"/>
          </a:p>
          <a:p>
            <a:pPr>
              <a:defRPr/>
            </a:pPr>
            <a:r>
              <a:rPr lang="en-GB" altLang="en-US" sz="2000" b="1" dirty="0"/>
              <a:t>Community Engagement Activities  </a:t>
            </a:r>
            <a:r>
              <a:rPr lang="en-GB" altLang="en-US" sz="2000" dirty="0"/>
              <a:t>-  Street Briefing every week, Bike marking, walk and talk with the councillor every month (</a:t>
            </a:r>
            <a:r>
              <a:rPr lang="en-GB" altLang="en-US" sz="2000"/>
              <a:t>26</a:t>
            </a:r>
            <a:r>
              <a:rPr lang="en-GB" altLang="en-US" sz="2000" baseline="30000"/>
              <a:t>th</a:t>
            </a:r>
            <a:r>
              <a:rPr lang="en-GB" altLang="en-US" sz="2000"/>
              <a:t> April, </a:t>
            </a:r>
            <a:r>
              <a:rPr lang="en-GB" altLang="en-US" sz="2000" dirty="0"/>
              <a:t>31</a:t>
            </a:r>
            <a:r>
              <a:rPr lang="en-GB" altLang="en-US" sz="2000" baseline="30000" dirty="0"/>
              <a:t>st</a:t>
            </a:r>
            <a:r>
              <a:rPr lang="en-GB" altLang="en-US" sz="2000" dirty="0"/>
              <a:t> May)</a:t>
            </a:r>
          </a:p>
          <a:p>
            <a:pPr marL="0" indent="0">
              <a:buFontTx/>
              <a:buNone/>
              <a:defRPr/>
            </a:pPr>
            <a:endParaRPr lang="en-GB" altLang="en-US" sz="2000" dirty="0"/>
          </a:p>
          <a:p>
            <a:pPr>
              <a:defRPr/>
            </a:pPr>
            <a:r>
              <a:rPr lang="en-GB" altLang="en-US" sz="2000" b="1" dirty="0"/>
              <a:t>Faith Engagement </a:t>
            </a:r>
            <a:r>
              <a:rPr lang="en-GB" altLang="en-US" sz="2000" dirty="0"/>
              <a:t>–  Worcester Park Church/ St Johns Church</a:t>
            </a:r>
          </a:p>
          <a:p>
            <a:pPr>
              <a:defRPr/>
            </a:pPr>
            <a:endParaRPr lang="en-GB" altLang="en-US" sz="2000" dirty="0"/>
          </a:p>
          <a:p>
            <a:pPr>
              <a:defRPr/>
            </a:pPr>
            <a:r>
              <a:rPr lang="en-GB" altLang="en-US" sz="2000" b="1" dirty="0"/>
              <a:t>Next Ward Panel Meeting  </a:t>
            </a:r>
            <a:r>
              <a:rPr lang="en-GB" altLang="en-US" sz="2000" dirty="0"/>
              <a:t>-  JULY 2026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BA7A6413F229B41ADF4C35A78C4E486" ma:contentTypeVersion="10" ma:contentTypeDescription="Create a new document." ma:contentTypeScope="" ma:versionID="75367307a2ad34a320c28a542779da89">
  <xsd:schema xmlns:xsd="http://www.w3.org/2001/XMLSchema" xmlns:xs="http://www.w3.org/2001/XMLSchema" xmlns:p="http://schemas.microsoft.com/office/2006/metadata/properties" xmlns:ns3="a6fa7762-d3bb-48c1-9fc9-4ee04a21d31e" targetNamespace="http://schemas.microsoft.com/office/2006/metadata/properties" ma:root="true" ma:fieldsID="9fe41b0cb2f29b72203b6e43b787f281" ns3:_="">
    <xsd:import namespace="a6fa7762-d3bb-48c1-9fc9-4ee04a21d31e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6fa7762-d3bb-48c1-9fc9-4ee04a21d31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347749B-E387-4C6C-A31E-70BA4520BB0D}">
  <ds:schemaRefs>
    <ds:schemaRef ds:uri="http://schemas.microsoft.com/office/2006/documentManagement/types"/>
    <ds:schemaRef ds:uri="http://purl.org/dc/terms/"/>
    <ds:schemaRef ds:uri="http://www.w3.org/XML/1998/namespace"/>
    <ds:schemaRef ds:uri="http://schemas.openxmlformats.org/package/2006/metadata/core-properties"/>
    <ds:schemaRef ds:uri="http://purl.org/dc/elements/1.1/"/>
    <ds:schemaRef ds:uri="http://purl.org/dc/dcmitype/"/>
    <ds:schemaRef ds:uri="http://schemas.microsoft.com/office/infopath/2007/PartnerControls"/>
    <ds:schemaRef ds:uri="a6fa7762-d3bb-48c1-9fc9-4ee04a21d31e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4AF2C000-2D74-4F84-BADA-CE1D10DC0DB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D1446D8-F579-4AC0-9981-6BDC169E25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6fa7762-d3bb-48c1-9fc9-4ee04a21d31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21920</TotalTime>
  <Words>929</Words>
  <Application>Microsoft Office PowerPoint</Application>
  <PresentationFormat>On-screen Show (4:3)</PresentationFormat>
  <Paragraphs>107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Times</vt:lpstr>
      <vt:lpstr>Custom Design</vt:lpstr>
      <vt:lpstr>PowerPoint Presentation</vt:lpstr>
      <vt:lpstr>Priority 1</vt:lpstr>
      <vt:lpstr>Priority 2</vt:lpstr>
      <vt:lpstr>Priority 3</vt:lpstr>
      <vt:lpstr>Met Police Priorities</vt:lpstr>
      <vt:lpstr>Current Crimes</vt:lpstr>
      <vt:lpstr>Ward Decided Priorities</vt:lpstr>
      <vt:lpstr>Next Meeting and Events</vt:lpstr>
    </vt:vector>
  </TitlesOfParts>
  <Company>The Team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Jonathan Templeman</dc:creator>
  <cp:lastModifiedBy>Liyanage Mahesh N - SW-CU</cp:lastModifiedBy>
  <cp:revision>534</cp:revision>
  <cp:lastPrinted>2024-07-17T08:23:32Z</cp:lastPrinted>
  <dcterms:created xsi:type="dcterms:W3CDTF">2005-03-22T10:03:42Z</dcterms:created>
  <dcterms:modified xsi:type="dcterms:W3CDTF">2026-04-22T11:53:03Z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0x0101007BA7A6413F229B41ADF4C35A78C4E486</vt:lpwstr>
  </property>
</Properties>
</file>