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
  </p:notesMasterIdLst>
  <p:handoutMasterIdLst>
    <p:handoutMasterId r:id="rId5"/>
  </p:handoutMasterIdLst>
  <p:sldIdLst>
    <p:sldId id="256" r:id="rId2"/>
    <p:sldId id="257" r:id="rId3"/>
  </p:sldIdLst>
  <p:sldSz cx="9906000" cy="6858000" type="A4"/>
  <p:notesSz cx="9872663" cy="6797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7847" autoAdjust="0"/>
    <p:restoredTop sz="86379" autoAdjust="0"/>
  </p:normalViewPr>
  <p:slideViewPr>
    <p:cSldViewPr snapToGrid="0">
      <p:cViewPr varScale="1">
        <p:scale>
          <a:sx n="64" d="100"/>
          <a:sy n="64" d="100"/>
        </p:scale>
        <p:origin x="716" y="44"/>
      </p:cViewPr>
      <p:guideLst>
        <p:guide orient="horz" pos="2160"/>
        <p:guide pos="312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9" d="100"/>
          <a:sy n="79" d="100"/>
        </p:scale>
        <p:origin x="1362"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1"/>
            <a:ext cx="4278313" cy="341313"/>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5592763" y="1"/>
            <a:ext cx="4278312" cy="341313"/>
          </a:xfrm>
          <a:prstGeom prst="rect">
            <a:avLst/>
          </a:prstGeom>
        </p:spPr>
        <p:txBody>
          <a:bodyPr vert="horz" lIns="91440" tIns="45720" rIns="91440" bIns="45720" rtlCol="0"/>
          <a:lstStyle>
            <a:lvl1pPr algn="r">
              <a:defRPr sz="1200"/>
            </a:lvl1pPr>
          </a:lstStyle>
          <a:p>
            <a:fld id="{6EE51A56-9A54-4021-A7D7-F2F3844EE88B}" type="datetimeFigureOut">
              <a:rPr lang="en-GB" smtClean="0"/>
              <a:t>23/10/2026</a:t>
            </a:fld>
            <a:endParaRPr lang="en-GB" dirty="0"/>
          </a:p>
        </p:txBody>
      </p:sp>
      <p:sp>
        <p:nvSpPr>
          <p:cNvPr id="4" name="Footer Placeholder 3"/>
          <p:cNvSpPr>
            <a:spLocks noGrp="1"/>
          </p:cNvSpPr>
          <p:nvPr>
            <p:ph type="ftr" sz="quarter" idx="2"/>
          </p:nvPr>
        </p:nvSpPr>
        <p:spPr>
          <a:xfrm>
            <a:off x="2" y="6456363"/>
            <a:ext cx="4278313" cy="341312"/>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5592763" y="6456363"/>
            <a:ext cx="4278312" cy="341312"/>
          </a:xfrm>
          <a:prstGeom prst="rect">
            <a:avLst/>
          </a:prstGeom>
        </p:spPr>
        <p:txBody>
          <a:bodyPr vert="horz" lIns="91440" tIns="45720" rIns="91440" bIns="45720" rtlCol="0" anchor="b"/>
          <a:lstStyle>
            <a:lvl1pPr algn="r">
              <a:defRPr sz="1200"/>
            </a:lvl1pPr>
          </a:lstStyle>
          <a:p>
            <a:fld id="{537E2C71-D0C8-4ECE-B996-0336E17B31B5}" type="slidenum">
              <a:rPr lang="en-GB" smtClean="0"/>
              <a:t>‹#›</a:t>
            </a:fld>
            <a:endParaRPr lang="en-GB" dirty="0"/>
          </a:p>
        </p:txBody>
      </p:sp>
    </p:spTree>
    <p:extLst>
      <p:ext uri="{BB962C8B-B14F-4D97-AF65-F5344CB8AC3E}">
        <p14:creationId xmlns:p14="http://schemas.microsoft.com/office/powerpoint/2010/main" val="11236201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1"/>
            <a:ext cx="4278313" cy="341313"/>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5592763" y="1"/>
            <a:ext cx="4278312" cy="341313"/>
          </a:xfrm>
          <a:prstGeom prst="rect">
            <a:avLst/>
          </a:prstGeom>
        </p:spPr>
        <p:txBody>
          <a:bodyPr vert="horz" lIns="91440" tIns="45720" rIns="91440" bIns="45720" rtlCol="0"/>
          <a:lstStyle>
            <a:lvl1pPr algn="r">
              <a:defRPr sz="1200"/>
            </a:lvl1pPr>
          </a:lstStyle>
          <a:p>
            <a:fld id="{996D0147-ECBE-4301-8776-C962F9545218}" type="datetimeFigureOut">
              <a:rPr lang="en-GB" smtClean="0"/>
              <a:t>23/10/2026</a:t>
            </a:fld>
            <a:endParaRPr lang="en-GB" dirty="0"/>
          </a:p>
        </p:txBody>
      </p:sp>
      <p:sp>
        <p:nvSpPr>
          <p:cNvPr id="4" name="Slide Image Placeholder 3"/>
          <p:cNvSpPr>
            <a:spLocks noGrp="1" noRot="1" noChangeAspect="1"/>
          </p:cNvSpPr>
          <p:nvPr>
            <p:ph type="sldImg" idx="2"/>
          </p:nvPr>
        </p:nvSpPr>
        <p:spPr>
          <a:xfrm>
            <a:off x="3279775" y="849313"/>
            <a:ext cx="3313113" cy="229393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987426" y="3271839"/>
            <a:ext cx="7897813" cy="26765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2" y="6456363"/>
            <a:ext cx="4278313" cy="341312"/>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5592763" y="6456363"/>
            <a:ext cx="4278312" cy="341312"/>
          </a:xfrm>
          <a:prstGeom prst="rect">
            <a:avLst/>
          </a:prstGeom>
        </p:spPr>
        <p:txBody>
          <a:bodyPr vert="horz" lIns="91440" tIns="45720" rIns="91440" bIns="45720" rtlCol="0" anchor="b"/>
          <a:lstStyle>
            <a:lvl1pPr algn="r">
              <a:defRPr sz="1200"/>
            </a:lvl1pPr>
          </a:lstStyle>
          <a:p>
            <a:fld id="{934B8F91-B98A-47E5-A7C4-C5BB2B5479FD}" type="slidenum">
              <a:rPr lang="en-GB" smtClean="0"/>
              <a:t>‹#›</a:t>
            </a:fld>
            <a:endParaRPr lang="en-GB" dirty="0"/>
          </a:p>
        </p:txBody>
      </p:sp>
    </p:spTree>
    <p:extLst>
      <p:ext uri="{BB962C8B-B14F-4D97-AF65-F5344CB8AC3E}">
        <p14:creationId xmlns:p14="http://schemas.microsoft.com/office/powerpoint/2010/main" val="490168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4B8F91-B98A-47E5-A7C4-C5BB2B5479FD}" type="slidenum">
              <a:rPr lang="en-GB" smtClean="0"/>
              <a:t>1</a:t>
            </a:fld>
            <a:endParaRPr lang="en-GB" dirty="0"/>
          </a:p>
        </p:txBody>
      </p:sp>
    </p:spTree>
    <p:extLst>
      <p:ext uri="{BB962C8B-B14F-4D97-AF65-F5344CB8AC3E}">
        <p14:creationId xmlns:p14="http://schemas.microsoft.com/office/powerpoint/2010/main" val="3386216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4B8F91-B98A-47E5-A7C4-C5BB2B5479FD}" type="slidenum">
              <a:rPr lang="en-GB" smtClean="0"/>
              <a:t>2</a:t>
            </a:fld>
            <a:endParaRPr lang="en-GB" dirty="0"/>
          </a:p>
        </p:txBody>
      </p:sp>
    </p:spTree>
    <p:extLst>
      <p:ext uri="{BB962C8B-B14F-4D97-AF65-F5344CB8AC3E}">
        <p14:creationId xmlns:p14="http://schemas.microsoft.com/office/powerpoint/2010/main" val="31504519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3069D62-EE05-4D19-AD8E-7C00C9A69774}" type="datetimeFigureOut">
              <a:rPr lang="en-GB" smtClean="0"/>
              <a:t>23/10/2026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17BF6EB-E80B-40CF-A30C-5B13263FE7DA}" type="slidenum">
              <a:rPr lang="en-GB" smtClean="0"/>
              <a:t>‹#›</a:t>
            </a:fld>
            <a:endParaRPr lang="en-GB" dirty="0"/>
          </a:p>
        </p:txBody>
      </p:sp>
    </p:spTree>
    <p:extLst>
      <p:ext uri="{BB962C8B-B14F-4D97-AF65-F5344CB8AC3E}">
        <p14:creationId xmlns:p14="http://schemas.microsoft.com/office/powerpoint/2010/main" val="28916067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3069D62-EE05-4D19-AD8E-7C00C9A69774}" type="datetimeFigureOut">
              <a:rPr lang="en-GB" smtClean="0"/>
              <a:t>23/10/2026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17BF6EB-E80B-40CF-A30C-5B13263FE7DA}" type="slidenum">
              <a:rPr lang="en-GB" smtClean="0"/>
              <a:t>‹#›</a:t>
            </a:fld>
            <a:endParaRPr lang="en-GB" dirty="0"/>
          </a:p>
        </p:txBody>
      </p:sp>
    </p:spTree>
    <p:extLst>
      <p:ext uri="{BB962C8B-B14F-4D97-AF65-F5344CB8AC3E}">
        <p14:creationId xmlns:p14="http://schemas.microsoft.com/office/powerpoint/2010/main" val="19268016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3069D62-EE05-4D19-AD8E-7C00C9A69774}" type="datetimeFigureOut">
              <a:rPr lang="en-GB" smtClean="0"/>
              <a:t>23/10/2026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17BF6EB-E80B-40CF-A30C-5B13263FE7DA}" type="slidenum">
              <a:rPr lang="en-GB" smtClean="0"/>
              <a:t>‹#›</a:t>
            </a:fld>
            <a:endParaRPr lang="en-GB" dirty="0"/>
          </a:p>
        </p:txBody>
      </p:sp>
    </p:spTree>
    <p:extLst>
      <p:ext uri="{BB962C8B-B14F-4D97-AF65-F5344CB8AC3E}">
        <p14:creationId xmlns:p14="http://schemas.microsoft.com/office/powerpoint/2010/main" val="41881740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3069D62-EE05-4D19-AD8E-7C00C9A69774}" type="datetimeFigureOut">
              <a:rPr lang="en-GB" smtClean="0"/>
              <a:t>23/10/2026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17BF6EB-E80B-40CF-A30C-5B13263FE7DA}" type="slidenum">
              <a:rPr lang="en-GB" smtClean="0"/>
              <a:t>‹#›</a:t>
            </a:fld>
            <a:endParaRPr lang="en-GB" dirty="0"/>
          </a:p>
        </p:txBody>
      </p:sp>
    </p:spTree>
    <p:extLst>
      <p:ext uri="{BB962C8B-B14F-4D97-AF65-F5344CB8AC3E}">
        <p14:creationId xmlns:p14="http://schemas.microsoft.com/office/powerpoint/2010/main" val="4086564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3069D62-EE05-4D19-AD8E-7C00C9A69774}" type="datetimeFigureOut">
              <a:rPr lang="en-GB" smtClean="0"/>
              <a:t>23/10/2026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17BF6EB-E80B-40CF-A30C-5B13263FE7DA}" type="slidenum">
              <a:rPr lang="en-GB" smtClean="0"/>
              <a:t>‹#›</a:t>
            </a:fld>
            <a:endParaRPr lang="en-GB" dirty="0"/>
          </a:p>
        </p:txBody>
      </p:sp>
    </p:spTree>
    <p:extLst>
      <p:ext uri="{BB962C8B-B14F-4D97-AF65-F5344CB8AC3E}">
        <p14:creationId xmlns:p14="http://schemas.microsoft.com/office/powerpoint/2010/main" val="2762016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3069D62-EE05-4D19-AD8E-7C00C9A69774}" type="datetimeFigureOut">
              <a:rPr lang="en-GB" smtClean="0"/>
              <a:t>23/10/2026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17BF6EB-E80B-40CF-A30C-5B13263FE7DA}" type="slidenum">
              <a:rPr lang="en-GB" smtClean="0"/>
              <a:t>‹#›</a:t>
            </a:fld>
            <a:endParaRPr lang="en-GB" dirty="0"/>
          </a:p>
        </p:txBody>
      </p:sp>
    </p:spTree>
    <p:extLst>
      <p:ext uri="{BB962C8B-B14F-4D97-AF65-F5344CB8AC3E}">
        <p14:creationId xmlns:p14="http://schemas.microsoft.com/office/powerpoint/2010/main" val="1432068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069D62-EE05-4D19-AD8E-7C00C9A69774}" type="datetimeFigureOut">
              <a:rPr lang="en-GB" smtClean="0"/>
              <a:t>23/10/2026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17BF6EB-E80B-40CF-A30C-5B13263FE7DA}" type="slidenum">
              <a:rPr lang="en-GB" smtClean="0"/>
              <a:t>‹#›</a:t>
            </a:fld>
            <a:endParaRPr lang="en-GB" dirty="0"/>
          </a:p>
        </p:txBody>
      </p:sp>
    </p:spTree>
    <p:extLst>
      <p:ext uri="{BB962C8B-B14F-4D97-AF65-F5344CB8AC3E}">
        <p14:creationId xmlns:p14="http://schemas.microsoft.com/office/powerpoint/2010/main" val="7106884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3069D62-EE05-4D19-AD8E-7C00C9A69774}" type="datetimeFigureOut">
              <a:rPr lang="en-GB" smtClean="0"/>
              <a:t>23/10/2026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17BF6EB-E80B-40CF-A30C-5B13263FE7DA}" type="slidenum">
              <a:rPr lang="en-GB" smtClean="0"/>
              <a:t>‹#›</a:t>
            </a:fld>
            <a:endParaRPr lang="en-GB" dirty="0"/>
          </a:p>
        </p:txBody>
      </p:sp>
    </p:spTree>
    <p:extLst>
      <p:ext uri="{BB962C8B-B14F-4D97-AF65-F5344CB8AC3E}">
        <p14:creationId xmlns:p14="http://schemas.microsoft.com/office/powerpoint/2010/main" val="3832550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3069D62-EE05-4D19-AD8E-7C00C9A69774}" type="datetimeFigureOut">
              <a:rPr lang="en-GB" smtClean="0"/>
              <a:t>23/10/2026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17BF6EB-E80B-40CF-A30C-5B13263FE7DA}" type="slidenum">
              <a:rPr lang="en-GB" smtClean="0"/>
              <a:t>‹#›</a:t>
            </a:fld>
            <a:endParaRPr lang="en-GB" dirty="0"/>
          </a:p>
        </p:txBody>
      </p:sp>
    </p:spTree>
    <p:extLst>
      <p:ext uri="{BB962C8B-B14F-4D97-AF65-F5344CB8AC3E}">
        <p14:creationId xmlns:p14="http://schemas.microsoft.com/office/powerpoint/2010/main" val="39271429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3069D62-EE05-4D19-AD8E-7C00C9A69774}" type="datetimeFigureOut">
              <a:rPr lang="en-GB" smtClean="0"/>
              <a:t>23/10/2026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17BF6EB-E80B-40CF-A30C-5B13263FE7DA}" type="slidenum">
              <a:rPr lang="en-GB" smtClean="0"/>
              <a:t>‹#›</a:t>
            </a:fld>
            <a:endParaRPr lang="en-GB" dirty="0"/>
          </a:p>
        </p:txBody>
      </p:sp>
    </p:spTree>
    <p:extLst>
      <p:ext uri="{BB962C8B-B14F-4D97-AF65-F5344CB8AC3E}">
        <p14:creationId xmlns:p14="http://schemas.microsoft.com/office/powerpoint/2010/main" val="11455506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3069D62-EE05-4D19-AD8E-7C00C9A69774}" type="datetimeFigureOut">
              <a:rPr lang="en-GB" smtClean="0"/>
              <a:t>23/10/2026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17BF6EB-E80B-40CF-A30C-5B13263FE7DA}" type="slidenum">
              <a:rPr lang="en-GB" smtClean="0"/>
              <a:t>‹#›</a:t>
            </a:fld>
            <a:endParaRPr lang="en-GB" dirty="0"/>
          </a:p>
        </p:txBody>
      </p:sp>
    </p:spTree>
    <p:extLst>
      <p:ext uri="{BB962C8B-B14F-4D97-AF65-F5344CB8AC3E}">
        <p14:creationId xmlns:p14="http://schemas.microsoft.com/office/powerpoint/2010/main" val="8063779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069D62-EE05-4D19-AD8E-7C00C9A69774}" type="datetimeFigureOut">
              <a:rPr lang="en-GB" smtClean="0"/>
              <a:t>23/10/2026</a:t>
            </a:fld>
            <a:endParaRPr lang="en-GB"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7BF6EB-E80B-40CF-A30C-5B13263FE7DA}" type="slidenum">
              <a:rPr lang="en-GB" smtClean="0"/>
              <a:t>‹#›</a:t>
            </a:fld>
            <a:endParaRPr lang="en-GB" dirty="0"/>
          </a:p>
        </p:txBody>
      </p:sp>
    </p:spTree>
    <p:extLst>
      <p:ext uri="{BB962C8B-B14F-4D97-AF65-F5344CB8AC3E}">
        <p14:creationId xmlns:p14="http://schemas.microsoft.com/office/powerpoint/2010/main" val="36302671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www.met.police.uk/cp/crime-prevention/" TargetMode="External"/><Relationship Id="rId7" Type="http://schemas.openxmlformats.org/officeDocument/2006/relationships/hyperlink" Target="http://www.met.police.uk/area/your-area/"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www.immobilise.com/" TargetMode="External"/><Relationship Id="rId5" Type="http://schemas.openxmlformats.org/officeDocument/2006/relationships/image" Target="../media/image1.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5219387" y="1497360"/>
            <a:ext cx="4693919" cy="707886"/>
          </a:xfrm>
          <a:prstGeom prst="rect">
            <a:avLst/>
          </a:prstGeom>
          <a:noFill/>
        </p:spPr>
        <p:txBody>
          <a:bodyPr wrap="square" rtlCol="0">
            <a:spAutoFit/>
          </a:bodyPr>
          <a:lstStyle/>
          <a:p>
            <a:pPr algn="ctr"/>
            <a:r>
              <a:rPr lang="en-GB" sz="4000" b="1" dirty="0"/>
              <a:t>Witness Appeal</a:t>
            </a:r>
          </a:p>
        </p:txBody>
      </p:sp>
      <p:sp>
        <p:nvSpPr>
          <p:cNvPr id="16" name="TextBox 15"/>
          <p:cNvSpPr txBox="1"/>
          <p:nvPr/>
        </p:nvSpPr>
        <p:spPr>
          <a:xfrm>
            <a:off x="5198153" y="2096621"/>
            <a:ext cx="4736385" cy="461665"/>
          </a:xfrm>
          <a:prstGeom prst="rect">
            <a:avLst/>
          </a:prstGeom>
          <a:noFill/>
        </p:spPr>
        <p:txBody>
          <a:bodyPr wrap="square" rtlCol="0">
            <a:spAutoFit/>
          </a:bodyPr>
          <a:lstStyle/>
          <a:p>
            <a:pPr algn="ctr"/>
            <a:r>
              <a:rPr lang="en-GB" sz="2400" b="1" dirty="0"/>
              <a:t>Residential Burglary</a:t>
            </a:r>
          </a:p>
        </p:txBody>
      </p:sp>
      <p:pic>
        <p:nvPicPr>
          <p:cNvPr id="1028" name="Picture 1"/>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37403" b="31483"/>
          <a:stretch/>
        </p:blipFill>
        <p:spPr bwMode="auto">
          <a:xfrm>
            <a:off x="-18645" y="0"/>
            <a:ext cx="4966426" cy="124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1"/>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37403" b="31483"/>
          <a:stretch/>
        </p:blipFill>
        <p:spPr bwMode="auto">
          <a:xfrm>
            <a:off x="4946881" y="0"/>
            <a:ext cx="4966426" cy="124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TextBox 28"/>
          <p:cNvSpPr txBox="1"/>
          <p:nvPr/>
        </p:nvSpPr>
        <p:spPr>
          <a:xfrm>
            <a:off x="5115718" y="2752460"/>
            <a:ext cx="4458587" cy="2554545"/>
          </a:xfrm>
          <a:prstGeom prst="rect">
            <a:avLst/>
          </a:prstGeom>
          <a:noFill/>
          <a:ln>
            <a:noFill/>
          </a:ln>
        </p:spPr>
        <p:txBody>
          <a:bodyPr wrap="square" rtlCol="0">
            <a:spAutoFit/>
          </a:bodyPr>
          <a:lstStyle/>
          <a:p>
            <a:r>
              <a:rPr lang="en-GB" sz="1600" dirty="0"/>
              <a:t>On</a:t>
            </a:r>
            <a:r>
              <a:rPr lang="en-GB" sz="1600" b="1" dirty="0"/>
              <a:t> 24/10/2026</a:t>
            </a:r>
            <a:r>
              <a:rPr lang="en-GB" sz="1600" dirty="0"/>
              <a:t>, suspect(s) have tried to access front door of property at 1743hours </a:t>
            </a:r>
            <a:endParaRPr lang="en-GB" sz="1600" b="1" dirty="0"/>
          </a:p>
          <a:p>
            <a:r>
              <a:rPr lang="en-GB" sz="1600" b="1" dirty="0"/>
              <a:t>Crime report ref:01/8223447/26</a:t>
            </a:r>
          </a:p>
          <a:p>
            <a:r>
              <a:rPr lang="en-GB" sz="1600" dirty="0"/>
              <a:t>Do you recall seeing or hearing anything suspicious during these times? Do you have CCTV of the incident? Do you remember seeing any persons or vehicle loitering in the area. </a:t>
            </a:r>
          </a:p>
          <a:p>
            <a:r>
              <a:rPr lang="en-GB" sz="1600" dirty="0"/>
              <a:t>Please phone Police Non-emergency on 101 or report at www.met.police.uk and quote the above reference number</a:t>
            </a:r>
          </a:p>
        </p:txBody>
      </p:sp>
      <p:sp>
        <p:nvSpPr>
          <p:cNvPr id="10" name="TextBox 9"/>
          <p:cNvSpPr txBox="1"/>
          <p:nvPr/>
        </p:nvSpPr>
        <p:spPr>
          <a:xfrm>
            <a:off x="168967" y="3132895"/>
            <a:ext cx="4719799" cy="600164"/>
          </a:xfrm>
          <a:prstGeom prst="rect">
            <a:avLst/>
          </a:prstGeom>
          <a:noFill/>
          <a:ln>
            <a:noFill/>
          </a:ln>
        </p:spPr>
        <p:txBody>
          <a:bodyPr wrap="square" rtlCol="0">
            <a:spAutoFit/>
          </a:bodyPr>
          <a:lstStyle/>
          <a:p>
            <a:r>
              <a:rPr lang="en-GB" sz="1200" b="1" dirty="0"/>
              <a:t>Useful contact details</a:t>
            </a:r>
          </a:p>
          <a:p>
            <a:r>
              <a:rPr lang="en-GB" sz="1050" dirty="0"/>
              <a:t>Police (Non Emergency)			101</a:t>
            </a:r>
          </a:p>
          <a:p>
            <a:r>
              <a:rPr lang="en-GB" sz="1050" dirty="0"/>
              <a:t>Crimestoppers</a:t>
            </a:r>
            <a:r>
              <a:rPr lang="en-GB" sz="1050" b="1" dirty="0"/>
              <a:t>				</a:t>
            </a:r>
            <a:r>
              <a:rPr lang="en-GB" sz="1050" dirty="0"/>
              <a:t>0800 555 111</a:t>
            </a:r>
          </a:p>
        </p:txBody>
      </p:sp>
      <p:sp>
        <p:nvSpPr>
          <p:cNvPr id="35" name="TextBox 34"/>
          <p:cNvSpPr txBox="1"/>
          <p:nvPr/>
        </p:nvSpPr>
        <p:spPr>
          <a:xfrm>
            <a:off x="331695" y="4294624"/>
            <a:ext cx="4818217" cy="569387"/>
          </a:xfrm>
          <a:prstGeom prst="rect">
            <a:avLst/>
          </a:prstGeom>
          <a:noFill/>
          <a:ln>
            <a:noFill/>
          </a:ln>
        </p:spPr>
        <p:txBody>
          <a:bodyPr wrap="square" rtlCol="0">
            <a:spAutoFit/>
          </a:bodyPr>
          <a:lstStyle/>
          <a:p>
            <a:r>
              <a:rPr lang="en-GB" sz="1100" dirty="0"/>
              <a:t>Your local Safer Neighbourhoods Team is </a:t>
            </a:r>
            <a:r>
              <a:rPr lang="en-GB" sz="1200" b="1" dirty="0"/>
              <a:t>Chadwell NPT </a:t>
            </a:r>
          </a:p>
          <a:p>
            <a:r>
              <a:rPr lang="en-GB" sz="1100" b="1" dirty="0"/>
              <a:t>			</a:t>
            </a:r>
            <a:endParaRPr lang="en-GB" sz="1100" dirty="0"/>
          </a:p>
          <a:p>
            <a:endParaRPr lang="en-GB" sz="800" dirty="0"/>
          </a:p>
        </p:txBody>
      </p:sp>
      <p:sp>
        <p:nvSpPr>
          <p:cNvPr id="38" name="TextBox 37"/>
          <p:cNvSpPr txBox="1"/>
          <p:nvPr/>
        </p:nvSpPr>
        <p:spPr>
          <a:xfrm>
            <a:off x="168967" y="1434421"/>
            <a:ext cx="4777913" cy="307777"/>
          </a:xfrm>
          <a:prstGeom prst="rect">
            <a:avLst/>
          </a:prstGeom>
          <a:noFill/>
        </p:spPr>
        <p:txBody>
          <a:bodyPr wrap="square" rtlCol="0">
            <a:spAutoFit/>
          </a:bodyPr>
          <a:lstStyle/>
          <a:p>
            <a:r>
              <a:rPr lang="en-GB" sz="1400" b="1" dirty="0"/>
              <a:t>Upcoming local NPT Events</a:t>
            </a:r>
          </a:p>
        </p:txBody>
      </p:sp>
      <p:sp>
        <p:nvSpPr>
          <p:cNvPr id="39" name="TextBox 38"/>
          <p:cNvSpPr txBox="1"/>
          <p:nvPr/>
        </p:nvSpPr>
        <p:spPr>
          <a:xfrm>
            <a:off x="104742" y="1616938"/>
            <a:ext cx="4458587" cy="2802947"/>
          </a:xfrm>
          <a:prstGeom prst="rect">
            <a:avLst/>
          </a:prstGeom>
          <a:noFill/>
          <a:ln>
            <a:noFill/>
          </a:ln>
        </p:spPr>
        <p:txBody>
          <a:bodyPr wrap="square" rtlCol="0">
            <a:spAutoFit/>
          </a:bodyPr>
          <a:lstStyle/>
          <a:p>
            <a:r>
              <a:rPr lang="en-GB" sz="1400" dirty="0"/>
              <a:t>Meet the team at the below events to discuss issues in</a:t>
            </a:r>
          </a:p>
          <a:p>
            <a:r>
              <a:rPr lang="en-GB" sz="1400" dirty="0"/>
              <a:t>your area</a:t>
            </a:r>
          </a:p>
          <a:p>
            <a:pPr marL="232172" indent="-232172">
              <a:lnSpc>
                <a:spcPct val="150000"/>
              </a:lnSpc>
              <a:buFont typeface="Arial" panose="020B0604020202020204" pitchFamily="34" charset="0"/>
              <a:buChar char="•"/>
            </a:pPr>
            <a:r>
              <a:rPr lang="en-GB" sz="1400" dirty="0"/>
              <a:t>Crime Prevention Stall @ Grove Road Retail Park  </a:t>
            </a:r>
          </a:p>
          <a:p>
            <a:pPr marL="232172" indent="-232172">
              <a:lnSpc>
                <a:spcPct val="150000"/>
              </a:lnSpc>
              <a:buFont typeface="Arial" panose="020B0604020202020204" pitchFamily="34" charset="0"/>
              <a:buChar char="•"/>
            </a:pPr>
            <a:r>
              <a:rPr lang="en-GB" sz="1400" dirty="0"/>
              <a:t>Sunday  25/10/26 – 3pm – 4pm  </a:t>
            </a:r>
          </a:p>
          <a:p>
            <a:pPr marL="232172" indent="-232172">
              <a:lnSpc>
                <a:spcPct val="150000"/>
              </a:lnSpc>
              <a:buFont typeface="Arial" panose="020B0604020202020204" pitchFamily="34" charset="0"/>
              <a:buChar char="•"/>
            </a:pPr>
            <a:endParaRPr lang="en-GB" sz="1200" dirty="0"/>
          </a:p>
          <a:p>
            <a:pPr marL="232172" indent="-232172">
              <a:lnSpc>
                <a:spcPct val="150000"/>
              </a:lnSpc>
              <a:buFont typeface="Arial" panose="020B0604020202020204" pitchFamily="34" charset="0"/>
              <a:buChar char="•"/>
            </a:pPr>
            <a:endParaRPr lang="en-GB" sz="1200" dirty="0"/>
          </a:p>
          <a:p>
            <a:pPr marL="232172" indent="-232172">
              <a:lnSpc>
                <a:spcPct val="150000"/>
              </a:lnSpc>
              <a:buFont typeface="Arial" panose="020B0604020202020204" pitchFamily="34" charset="0"/>
              <a:buChar char="•"/>
            </a:pPr>
            <a:endParaRPr lang="en-GB" sz="1200" dirty="0"/>
          </a:p>
          <a:p>
            <a:pPr marL="232172" indent="-232172">
              <a:lnSpc>
                <a:spcPct val="150000"/>
              </a:lnSpc>
              <a:buFont typeface="Arial" panose="020B0604020202020204" pitchFamily="34" charset="0"/>
              <a:buChar char="•"/>
            </a:pPr>
            <a:endParaRPr lang="en-GB" sz="1200" dirty="0"/>
          </a:p>
          <a:p>
            <a:pPr marL="232172" indent="-232172">
              <a:lnSpc>
                <a:spcPct val="150000"/>
              </a:lnSpc>
              <a:buFont typeface="Arial" panose="020B0604020202020204" pitchFamily="34" charset="0"/>
              <a:buChar char="•"/>
            </a:pPr>
            <a:endParaRPr lang="en-GB" sz="1200" dirty="0"/>
          </a:p>
          <a:p>
            <a:pPr marL="232172" indent="-232172">
              <a:lnSpc>
                <a:spcPct val="150000"/>
              </a:lnSpc>
              <a:buFont typeface="Arial" panose="020B0604020202020204" pitchFamily="34" charset="0"/>
              <a:buChar char="•"/>
            </a:pPr>
            <a:endParaRPr lang="en-GB" sz="1200" dirty="0"/>
          </a:p>
        </p:txBody>
      </p:sp>
      <p:pic>
        <p:nvPicPr>
          <p:cNvPr id="40" name="Picture 5" descr="cid:image003.png@01D9737E.6E6C38C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24670" y="6364020"/>
            <a:ext cx="2441130" cy="248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p:cNvPicPr>
            <a:picLocks noChangeAspect="1"/>
          </p:cNvPicPr>
          <p:nvPr/>
        </p:nvPicPr>
        <p:blipFill rotWithShape="1">
          <a:blip r:embed="rId5"/>
          <a:srcRect l="2095" t="27123" r="3155" b="27316"/>
          <a:stretch/>
        </p:blipFill>
        <p:spPr>
          <a:xfrm>
            <a:off x="168967" y="6255410"/>
            <a:ext cx="1702117" cy="454702"/>
          </a:xfrm>
          <a:prstGeom prst="rect">
            <a:avLst/>
          </a:prstGeom>
        </p:spPr>
      </p:pic>
      <p:pic>
        <p:nvPicPr>
          <p:cNvPr id="17" name="Picture 16"/>
          <p:cNvPicPr>
            <a:picLocks noChangeAspect="1"/>
          </p:cNvPicPr>
          <p:nvPr/>
        </p:nvPicPr>
        <p:blipFill rotWithShape="1">
          <a:blip r:embed="rId5"/>
          <a:srcRect l="2095" t="27123" r="3155" b="27316"/>
          <a:stretch/>
        </p:blipFill>
        <p:spPr>
          <a:xfrm>
            <a:off x="5219387" y="6255410"/>
            <a:ext cx="1702117" cy="454702"/>
          </a:xfrm>
          <a:prstGeom prst="rect">
            <a:avLst/>
          </a:prstGeom>
        </p:spPr>
      </p:pic>
      <p:pic>
        <p:nvPicPr>
          <p:cNvPr id="18" name="Picture 5" descr="cid:image003.png@01D9737E.6E6C38C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5091" y="6364020"/>
            <a:ext cx="2441130" cy="248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BEB80FE4-9A3B-BDCC-7E75-13BEC8BACB5A}"/>
              </a:ext>
            </a:extLst>
          </p:cNvPr>
          <p:cNvPicPr>
            <a:picLocks noChangeAspect="1"/>
          </p:cNvPicPr>
          <p:nvPr/>
        </p:nvPicPr>
        <p:blipFill>
          <a:blip r:embed="rId6"/>
          <a:stretch>
            <a:fillRect/>
          </a:stretch>
        </p:blipFill>
        <p:spPr>
          <a:xfrm>
            <a:off x="104742" y="4962251"/>
            <a:ext cx="1143089" cy="487306"/>
          </a:xfrm>
          <a:prstGeom prst="rect">
            <a:avLst/>
          </a:prstGeom>
        </p:spPr>
      </p:pic>
      <p:pic>
        <p:nvPicPr>
          <p:cNvPr id="7" name="Picture 6">
            <a:extLst>
              <a:ext uri="{FF2B5EF4-FFF2-40B4-BE49-F238E27FC236}">
                <a16:creationId xmlns:a16="http://schemas.microsoft.com/office/drawing/2014/main" id="{2A0DD1B8-3189-AC99-0592-1A10FDA1675D}"/>
              </a:ext>
            </a:extLst>
          </p:cNvPr>
          <p:cNvPicPr>
            <a:picLocks noChangeAspect="1"/>
          </p:cNvPicPr>
          <p:nvPr/>
        </p:nvPicPr>
        <p:blipFill>
          <a:blip r:embed="rId7"/>
          <a:stretch>
            <a:fillRect/>
          </a:stretch>
        </p:blipFill>
        <p:spPr>
          <a:xfrm>
            <a:off x="274678" y="5486045"/>
            <a:ext cx="745347" cy="742317"/>
          </a:xfrm>
          <a:prstGeom prst="rect">
            <a:avLst/>
          </a:prstGeom>
        </p:spPr>
      </p:pic>
      <p:sp>
        <p:nvSpPr>
          <p:cNvPr id="8" name="TextBox 7">
            <a:extLst>
              <a:ext uri="{FF2B5EF4-FFF2-40B4-BE49-F238E27FC236}">
                <a16:creationId xmlns:a16="http://schemas.microsoft.com/office/drawing/2014/main" id="{65DD7EC2-5140-CE37-173E-4084DD6B4286}"/>
              </a:ext>
            </a:extLst>
          </p:cNvPr>
          <p:cNvSpPr txBox="1"/>
          <p:nvPr/>
        </p:nvSpPr>
        <p:spPr>
          <a:xfrm>
            <a:off x="1283242" y="4967212"/>
            <a:ext cx="3663638" cy="1200329"/>
          </a:xfrm>
          <a:prstGeom prst="rect">
            <a:avLst/>
          </a:prstGeom>
          <a:noFill/>
        </p:spPr>
        <p:txBody>
          <a:bodyPr wrap="square" rtlCol="0">
            <a:spAutoFit/>
          </a:bodyPr>
          <a:lstStyle/>
          <a:p>
            <a:r>
              <a:rPr lang="en-GB" sz="1200" dirty="0"/>
              <a:t>Sign up for our new engagement platform </a:t>
            </a:r>
            <a:r>
              <a:rPr lang="en-GB" sz="1200" b="1" dirty="0"/>
              <a:t>Met Engage </a:t>
            </a:r>
            <a:r>
              <a:rPr lang="en-GB" sz="1200" dirty="0"/>
              <a:t>where</a:t>
            </a:r>
            <a:r>
              <a:rPr lang="en-GB" sz="1200" b="1" dirty="0"/>
              <a:t> </a:t>
            </a:r>
            <a:r>
              <a:rPr lang="en-GB" sz="1200" dirty="0"/>
              <a:t>you can get to know your local officers, help shape how we police your local area and have direct access to key information and advice</a:t>
            </a:r>
          </a:p>
          <a:p>
            <a:endParaRPr lang="en-GB" sz="1200" dirty="0"/>
          </a:p>
          <a:p>
            <a:r>
              <a:rPr lang="en-GB" sz="1200" dirty="0"/>
              <a:t>Visit </a:t>
            </a:r>
            <a:r>
              <a:rPr lang="en-GB" sz="1200" b="1" dirty="0"/>
              <a:t>metengage.co.uk </a:t>
            </a:r>
            <a:r>
              <a:rPr lang="en-GB" sz="1200" dirty="0"/>
              <a:t>or scan the QR code</a:t>
            </a:r>
          </a:p>
        </p:txBody>
      </p:sp>
    </p:spTree>
    <p:extLst>
      <p:ext uri="{BB962C8B-B14F-4D97-AF65-F5344CB8AC3E}">
        <p14:creationId xmlns:p14="http://schemas.microsoft.com/office/powerpoint/2010/main" val="25830247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398870" y="890482"/>
            <a:ext cx="4155260" cy="338554"/>
          </a:xfrm>
          <a:prstGeom prst="rect">
            <a:avLst/>
          </a:prstGeom>
          <a:noFill/>
        </p:spPr>
        <p:txBody>
          <a:bodyPr wrap="square" rtlCol="0">
            <a:spAutoFit/>
          </a:bodyPr>
          <a:lstStyle/>
          <a:p>
            <a:pPr algn="ctr"/>
            <a:r>
              <a:rPr lang="en-GB" sz="1600" b="1" u="sng" dirty="0"/>
              <a:t>Incident Details</a:t>
            </a:r>
          </a:p>
        </p:txBody>
      </p:sp>
      <p:sp>
        <p:nvSpPr>
          <p:cNvPr id="18" name="TextBox 17"/>
          <p:cNvSpPr txBox="1"/>
          <p:nvPr/>
        </p:nvSpPr>
        <p:spPr>
          <a:xfrm>
            <a:off x="5244235" y="943090"/>
            <a:ext cx="4155260" cy="338554"/>
          </a:xfrm>
          <a:prstGeom prst="rect">
            <a:avLst/>
          </a:prstGeom>
          <a:noFill/>
        </p:spPr>
        <p:txBody>
          <a:bodyPr wrap="square" rtlCol="0">
            <a:spAutoFit/>
          </a:bodyPr>
          <a:lstStyle/>
          <a:p>
            <a:pPr algn="ctr"/>
            <a:r>
              <a:rPr lang="en-GB" sz="1600" b="1" u="sng" dirty="0"/>
              <a:t>Your local Safer Neighbourhood Team</a:t>
            </a:r>
          </a:p>
        </p:txBody>
      </p:sp>
      <p:sp>
        <p:nvSpPr>
          <p:cNvPr id="23" name="TextBox 22"/>
          <p:cNvSpPr txBox="1"/>
          <p:nvPr/>
        </p:nvSpPr>
        <p:spPr>
          <a:xfrm>
            <a:off x="5143574" y="4700242"/>
            <a:ext cx="4661765" cy="338554"/>
          </a:xfrm>
          <a:prstGeom prst="rect">
            <a:avLst/>
          </a:prstGeom>
          <a:noFill/>
        </p:spPr>
        <p:txBody>
          <a:bodyPr wrap="square" rtlCol="0">
            <a:spAutoFit/>
          </a:bodyPr>
          <a:lstStyle/>
          <a:p>
            <a:pPr algn="ctr"/>
            <a:r>
              <a:rPr lang="en-GB" sz="1600" b="1" dirty="0"/>
              <a:t>Join the Chadwell NPT Ward Panel</a:t>
            </a:r>
          </a:p>
        </p:txBody>
      </p:sp>
      <p:sp>
        <p:nvSpPr>
          <p:cNvPr id="24" name="TextBox 23"/>
          <p:cNvSpPr txBox="1"/>
          <p:nvPr/>
        </p:nvSpPr>
        <p:spPr>
          <a:xfrm>
            <a:off x="5411179" y="5038796"/>
            <a:ext cx="4281085" cy="1600438"/>
          </a:xfrm>
          <a:prstGeom prst="rect">
            <a:avLst/>
          </a:prstGeom>
          <a:noFill/>
          <a:ln>
            <a:noFill/>
          </a:ln>
        </p:spPr>
        <p:txBody>
          <a:bodyPr wrap="square" rtlCol="0">
            <a:spAutoFit/>
          </a:bodyPr>
          <a:lstStyle/>
          <a:p>
            <a:pPr algn="just"/>
            <a:r>
              <a:rPr lang="en-GB" sz="1400" dirty="0"/>
              <a:t>Would you like to have your say on the local policing priorities for your area?</a:t>
            </a:r>
          </a:p>
          <a:p>
            <a:pPr algn="just"/>
            <a:r>
              <a:rPr lang="en-GB" sz="1400" dirty="0"/>
              <a:t>Contact the team to join your local ward panel. </a:t>
            </a:r>
          </a:p>
          <a:p>
            <a:pPr algn="just"/>
            <a:r>
              <a:rPr lang="en-GB" sz="1400" dirty="0"/>
              <a:t>Ward panels are made up of residents, business owners, statutory partners and local councillors. We meet every 8-12 weeks to discuss local issues and determine how we police your area. </a:t>
            </a:r>
          </a:p>
        </p:txBody>
      </p:sp>
      <p:sp>
        <p:nvSpPr>
          <p:cNvPr id="25" name="TextBox 24"/>
          <p:cNvSpPr txBox="1"/>
          <p:nvPr/>
        </p:nvSpPr>
        <p:spPr>
          <a:xfrm>
            <a:off x="386488" y="1247688"/>
            <a:ext cx="4155260" cy="338554"/>
          </a:xfrm>
          <a:prstGeom prst="rect">
            <a:avLst/>
          </a:prstGeom>
          <a:noFill/>
        </p:spPr>
        <p:txBody>
          <a:bodyPr wrap="square" rtlCol="0">
            <a:spAutoFit/>
          </a:bodyPr>
          <a:lstStyle/>
          <a:p>
            <a:pPr algn="ctr"/>
            <a:r>
              <a:rPr lang="en-GB" sz="1600" b="1" dirty="0"/>
              <a:t>Home Crime Prevention Advice </a:t>
            </a:r>
          </a:p>
        </p:txBody>
      </p:sp>
      <p:sp>
        <p:nvSpPr>
          <p:cNvPr id="26" name="Rectangle 25"/>
          <p:cNvSpPr/>
          <p:nvPr/>
        </p:nvSpPr>
        <p:spPr>
          <a:xfrm>
            <a:off x="344808" y="5789624"/>
            <a:ext cx="4196940" cy="738664"/>
          </a:xfrm>
          <a:prstGeom prst="rect">
            <a:avLst/>
          </a:prstGeom>
        </p:spPr>
        <p:txBody>
          <a:bodyPr wrap="square">
            <a:spAutoFit/>
          </a:bodyPr>
          <a:lstStyle/>
          <a:p>
            <a:r>
              <a:rPr lang="en-GB" sz="1400" b="1" dirty="0">
                <a:ea typeface="Times New Roman" panose="02020603050405020304" pitchFamily="18" charset="0"/>
              </a:rPr>
              <a:t>For the latest crime prevention advice visit </a:t>
            </a:r>
            <a:r>
              <a:rPr lang="en-GB" sz="1400" dirty="0">
                <a:ea typeface="Times New Roman" panose="02020603050405020304" pitchFamily="18" charset="0"/>
                <a:hlinkClick r:id="rId3"/>
              </a:rPr>
              <a:t>www.met.police.uk/cp/crime-prevention/</a:t>
            </a:r>
            <a:r>
              <a:rPr lang="en-GB" sz="1400" dirty="0">
                <a:ea typeface="Times New Roman" panose="02020603050405020304" pitchFamily="18" charset="0"/>
              </a:rPr>
              <a:t> </a:t>
            </a:r>
          </a:p>
          <a:p>
            <a:r>
              <a:rPr lang="en-GB" sz="1400" dirty="0">
                <a:ea typeface="Times New Roman" panose="02020603050405020304" pitchFamily="18" charset="0"/>
              </a:rPr>
              <a:t>or scan the below QR code</a:t>
            </a:r>
            <a:endParaRPr lang="en-GB" sz="1400" dirty="0">
              <a:latin typeface="Times New Roman" panose="02020603050405020304" pitchFamily="18" charset="0"/>
              <a:ea typeface="Times New Roman" panose="02020603050405020304" pitchFamily="18" charset="0"/>
            </a:endParaRPr>
          </a:p>
        </p:txBody>
      </p:sp>
      <p:pic>
        <p:nvPicPr>
          <p:cNvPr id="27" name="Picture 26"/>
          <p:cNvPicPr>
            <a:picLocks noChangeAspect="1"/>
          </p:cNvPicPr>
          <p:nvPr/>
        </p:nvPicPr>
        <p:blipFill>
          <a:blip r:embed="rId4"/>
          <a:stretch>
            <a:fillRect/>
          </a:stretch>
        </p:blipFill>
        <p:spPr>
          <a:xfrm>
            <a:off x="3870870" y="5855344"/>
            <a:ext cx="670878" cy="648136"/>
          </a:xfrm>
          <a:prstGeom prst="rect">
            <a:avLst/>
          </a:prstGeom>
        </p:spPr>
      </p:pic>
      <p:pic>
        <p:nvPicPr>
          <p:cNvPr id="28" name="Picture 1"/>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37403" b="31483"/>
          <a:stretch/>
        </p:blipFill>
        <p:spPr bwMode="auto">
          <a:xfrm>
            <a:off x="-18645" y="0"/>
            <a:ext cx="4966426" cy="124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1"/>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37403" b="31483"/>
          <a:stretch/>
        </p:blipFill>
        <p:spPr bwMode="auto">
          <a:xfrm>
            <a:off x="4946881" y="0"/>
            <a:ext cx="4966426" cy="124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75762" y="1566986"/>
            <a:ext cx="4847900" cy="3323987"/>
          </a:xfrm>
          <a:prstGeom prst="rect">
            <a:avLst/>
          </a:prstGeom>
          <a:noFill/>
        </p:spPr>
        <p:txBody>
          <a:bodyPr wrap="square" rtlCol="0">
            <a:spAutoFit/>
          </a:bodyPr>
          <a:lstStyle/>
          <a:p>
            <a:pPr marL="285750" indent="-285750">
              <a:buFont typeface="Arial" panose="020B0604020202020204" pitchFamily="34" charset="0"/>
              <a:buChar char="•"/>
            </a:pPr>
            <a:r>
              <a:rPr lang="en-GB" sz="1400" dirty="0"/>
              <a:t>Leave a light on if it will be dark before you return home or install timer switches on lamps.</a:t>
            </a:r>
          </a:p>
          <a:p>
            <a:pPr marL="285750" indent="-285750">
              <a:buFont typeface="Arial" panose="020B0604020202020204" pitchFamily="34" charset="0"/>
              <a:buChar char="•"/>
            </a:pPr>
            <a:r>
              <a:rPr lang="en-GB" sz="1400" dirty="0"/>
              <a:t>Consider installing a visible burglar alarm or CCTV. Whatever your budget will allow. </a:t>
            </a:r>
          </a:p>
          <a:p>
            <a:pPr marL="285750" indent="-285750">
              <a:buFont typeface="Arial" panose="020B0604020202020204" pitchFamily="34" charset="0"/>
              <a:buChar char="•"/>
            </a:pPr>
            <a:r>
              <a:rPr lang="en-GB" sz="1400" dirty="0"/>
              <a:t>Always LOCK windows and doors with the key. Doors that are not locked with the key are insecure.</a:t>
            </a:r>
          </a:p>
          <a:p>
            <a:pPr marL="285750" indent="-285750">
              <a:buFont typeface="Arial" panose="020B0604020202020204" pitchFamily="34" charset="0"/>
              <a:buChar char="•"/>
            </a:pPr>
            <a:r>
              <a:rPr lang="en-GB" sz="1400" dirty="0"/>
              <a:t>In the garden ensure any dark areas have sensor lights. Planting spikey plants such as pyracantha can deter access in vulnerable areas.</a:t>
            </a:r>
          </a:p>
          <a:p>
            <a:pPr marL="285750" indent="-285750">
              <a:buFont typeface="Arial" panose="020B0604020202020204" pitchFamily="34" charset="0"/>
              <a:buChar char="•"/>
            </a:pPr>
            <a:r>
              <a:rPr lang="en-GB" sz="1400" dirty="0"/>
              <a:t>Keep tools locked in sheds or outbuildings. Don’t let a burglar use your tools to gain access.</a:t>
            </a:r>
          </a:p>
          <a:p>
            <a:pPr marL="285750" indent="-285750">
              <a:buFont typeface="Arial" panose="020B0604020202020204" pitchFamily="34" charset="0"/>
              <a:buChar char="•"/>
            </a:pPr>
            <a:r>
              <a:rPr lang="en-GB" sz="1400" dirty="0"/>
              <a:t>Always check who’s at the door </a:t>
            </a:r>
            <a:r>
              <a:rPr lang="en-GB" sz="1400" u="sng" dirty="0"/>
              <a:t>before</a:t>
            </a:r>
            <a:r>
              <a:rPr lang="en-GB" sz="1400" dirty="0"/>
              <a:t> you open it. Use your door chain. Don’t open it if you feel anxious or scared. Genuine callers won’t mind having their identity checked. If you are unsure call the police or a neighbour</a:t>
            </a:r>
          </a:p>
        </p:txBody>
      </p:sp>
      <p:sp>
        <p:nvSpPr>
          <p:cNvPr id="30" name="TextBox 29"/>
          <p:cNvSpPr txBox="1"/>
          <p:nvPr/>
        </p:nvSpPr>
        <p:spPr>
          <a:xfrm>
            <a:off x="4852474" y="1255538"/>
            <a:ext cx="5053526" cy="338554"/>
          </a:xfrm>
          <a:prstGeom prst="rect">
            <a:avLst/>
          </a:prstGeom>
          <a:noFill/>
        </p:spPr>
        <p:txBody>
          <a:bodyPr wrap="square" rtlCol="0">
            <a:spAutoFit/>
          </a:bodyPr>
          <a:lstStyle/>
          <a:p>
            <a:pPr algn="ctr"/>
            <a:r>
              <a:rPr lang="en-GB" sz="1600" b="1" dirty="0"/>
              <a:t>Vehicle Crime Prevention Advice </a:t>
            </a:r>
          </a:p>
        </p:txBody>
      </p:sp>
      <p:sp>
        <p:nvSpPr>
          <p:cNvPr id="10" name="TextBox 9"/>
          <p:cNvSpPr txBox="1"/>
          <p:nvPr/>
        </p:nvSpPr>
        <p:spPr>
          <a:xfrm>
            <a:off x="5123689" y="1566986"/>
            <a:ext cx="4701536" cy="3108543"/>
          </a:xfrm>
          <a:prstGeom prst="rect">
            <a:avLst/>
          </a:prstGeom>
          <a:noFill/>
        </p:spPr>
        <p:txBody>
          <a:bodyPr wrap="square" rtlCol="0">
            <a:spAutoFit/>
          </a:bodyPr>
          <a:lstStyle/>
          <a:p>
            <a:pPr marL="285750" indent="-285750">
              <a:buFont typeface="Arial" panose="020B0604020202020204" pitchFamily="34" charset="0"/>
              <a:buChar char="•"/>
            </a:pPr>
            <a:r>
              <a:rPr lang="en-GB" sz="1400" dirty="0"/>
              <a:t>Protect your car keys: Keep keys with you at all times and out of sight of windows or letterboxes.  If you have a keyless vehicle, make sure you keep them safely stored in a signal blocker bag and that you check to make sure the bag is working regularly.</a:t>
            </a:r>
          </a:p>
          <a:p>
            <a:pPr marL="285750" indent="-285750">
              <a:buFont typeface="Arial" panose="020B0604020202020204" pitchFamily="34" charset="0"/>
              <a:buChar char="•"/>
            </a:pPr>
            <a:r>
              <a:rPr lang="en-GB" sz="1400" dirty="0"/>
              <a:t>Consider adding secondary security to your vehicle such as an immobiliser, alarm or a visual deterrent such as a steering wheel lock. If you have a driveway consider a parking post.</a:t>
            </a:r>
          </a:p>
          <a:p>
            <a:pPr marL="285750" indent="-285750">
              <a:buFont typeface="Arial" panose="020B0604020202020204" pitchFamily="34" charset="0"/>
              <a:buChar char="•"/>
            </a:pPr>
            <a:r>
              <a:rPr lang="en-GB" sz="1400" dirty="0"/>
              <a:t>Remove all valuable items including small change.</a:t>
            </a:r>
          </a:p>
          <a:p>
            <a:pPr marL="285750" indent="-285750">
              <a:buFont typeface="Arial" panose="020B0604020202020204" pitchFamily="34" charset="0"/>
              <a:buChar char="•"/>
            </a:pPr>
            <a:r>
              <a:rPr lang="en-US" sz="1400" dirty="0"/>
              <a:t>Did you know it is actually illegal to leave your vehicle running unattended while you de-ice, or warm it up in the cold weather?  If someone takes it while left like this your insurer won’t pay out because you won’t be covered.</a:t>
            </a:r>
            <a:endParaRPr lang="en-GB" sz="1400" dirty="0"/>
          </a:p>
        </p:txBody>
      </p:sp>
      <p:sp>
        <p:nvSpPr>
          <p:cNvPr id="34" name="TextBox 33"/>
          <p:cNvSpPr txBox="1"/>
          <p:nvPr/>
        </p:nvSpPr>
        <p:spPr>
          <a:xfrm>
            <a:off x="363252" y="4890973"/>
            <a:ext cx="4760437" cy="815608"/>
          </a:xfrm>
          <a:prstGeom prst="rect">
            <a:avLst/>
          </a:prstGeom>
          <a:noFill/>
        </p:spPr>
        <p:txBody>
          <a:bodyPr wrap="square" rtlCol="0">
            <a:spAutoFit/>
          </a:bodyPr>
          <a:lstStyle/>
          <a:p>
            <a:r>
              <a:rPr lang="en-GB" sz="1400" b="1" dirty="0"/>
              <a:t>Register your property for free at </a:t>
            </a:r>
            <a:r>
              <a:rPr lang="en-GB" sz="1400" dirty="0">
                <a:hlinkClick r:id="rId6"/>
              </a:rPr>
              <a:t>www.immobilise.com</a:t>
            </a:r>
            <a:endParaRPr lang="en-GB" sz="1400" dirty="0"/>
          </a:p>
          <a:p>
            <a:endParaRPr lang="en-GB" sz="500" dirty="0"/>
          </a:p>
          <a:p>
            <a:r>
              <a:rPr lang="en-GB" sz="1400" b="1" dirty="0"/>
              <a:t>Find out what is happening in your are at</a:t>
            </a:r>
            <a:r>
              <a:rPr lang="en-GB" sz="1400" dirty="0"/>
              <a:t> </a:t>
            </a:r>
            <a:r>
              <a:rPr lang="en-GB" sz="1400" dirty="0">
                <a:hlinkClick r:id="rId7"/>
              </a:rPr>
              <a:t>www.met.police.uk/area/your-area/</a:t>
            </a:r>
            <a:r>
              <a:rPr lang="en-GB" sz="1400" dirty="0"/>
              <a:t> </a:t>
            </a:r>
          </a:p>
        </p:txBody>
      </p:sp>
    </p:spTree>
    <p:extLst>
      <p:ext uri="{BB962C8B-B14F-4D97-AF65-F5344CB8AC3E}">
        <p14:creationId xmlns:p14="http://schemas.microsoft.com/office/powerpoint/2010/main" val="220734912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4080</TotalTime>
  <Words>613</Words>
  <Application>Microsoft Office PowerPoint</Application>
  <PresentationFormat>A4 Paper (210x297 mm)</PresentationFormat>
  <Paragraphs>48</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Times New Roman</vt:lpstr>
      <vt:lpstr>Office Theme</vt:lpstr>
      <vt:lpstr>PowerPoint Presentation</vt:lpstr>
      <vt:lpstr>PowerPoint Presentation</vt:lpstr>
    </vt:vector>
  </TitlesOfParts>
  <Company>MPS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Routley Charlie - EA-CU</dc:creator>
  <cp:lastModifiedBy>Armes Tracy A - EA-CU</cp:lastModifiedBy>
  <cp:revision>44</cp:revision>
  <cp:lastPrinted>2026-10-23T07:11:48Z</cp:lastPrinted>
  <dcterms:created xsi:type="dcterms:W3CDTF">2024-03-09T09:33:19Z</dcterms:created>
  <dcterms:modified xsi:type="dcterms:W3CDTF">2026-10-25T11:56:18Z</dcterms:modified>
</cp:coreProperties>
</file>