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2" r:id="rId3"/>
    <p:sldId id="278" r:id="rId4"/>
    <p:sldId id="282" r:id="rId5"/>
    <p:sldId id="257" r:id="rId6"/>
    <p:sldId id="268" r:id="rId7"/>
    <p:sldId id="283" r:id="rId8"/>
    <p:sldId id="259" r:id="rId9"/>
    <p:sldId id="284" r:id="rId10"/>
    <p:sldId id="258" r:id="rId11"/>
    <p:sldId id="285" r:id="rId12"/>
    <p:sldId id="260" r:id="rId13"/>
    <p:sldId id="286" r:id="rId14"/>
    <p:sldId id="261" r:id="rId15"/>
    <p:sldId id="287" r:id="rId16"/>
    <p:sldId id="267" r:id="rId17"/>
    <p:sldId id="276" r:id="rId18"/>
    <p:sldId id="275" r:id="rId19"/>
    <p:sldId id="270" r:id="rId20"/>
    <p:sldId id="274" r:id="rId21"/>
    <p:sldId id="26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8" autoAdjust="0"/>
    <p:restoredTop sz="88849" autoAdjust="0"/>
  </p:normalViewPr>
  <p:slideViewPr>
    <p:cSldViewPr snapToGrid="0">
      <p:cViewPr varScale="1">
        <p:scale>
          <a:sx n="98" d="100"/>
          <a:sy n="98" d="100"/>
        </p:scale>
        <p:origin x="104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son Simon - AS-CU" userId="7203b521-360c-4afb-bcd0-3e37d85efa3a" providerId="ADAL" clId="{9E6C01B7-C5D4-4D5F-96BE-BAF933D03029}"/>
    <pc:docChg chg="modSld">
      <pc:chgData name="Johnson Simon - AS-CU" userId="7203b521-360c-4afb-bcd0-3e37d85efa3a" providerId="ADAL" clId="{9E6C01B7-C5D4-4D5F-96BE-BAF933D03029}" dt="2026-10-12T13:23:05.163" v="113" actId="14100"/>
      <pc:docMkLst>
        <pc:docMk/>
      </pc:docMkLst>
      <pc:sldChg chg="addSp modSp mod">
        <pc:chgData name="Johnson Simon - AS-CU" userId="7203b521-360c-4afb-bcd0-3e37d85efa3a" providerId="ADAL" clId="{9E6C01B7-C5D4-4D5F-96BE-BAF933D03029}" dt="2026-10-12T13:23:05.163" v="113" actId="14100"/>
        <pc:sldMkLst>
          <pc:docMk/>
          <pc:sldMk cId="1127492693" sldId="269"/>
        </pc:sldMkLst>
        <pc:spChg chg="mod">
          <ac:chgData name="Johnson Simon - AS-CU" userId="7203b521-360c-4afb-bcd0-3e37d85efa3a" providerId="ADAL" clId="{9E6C01B7-C5D4-4D5F-96BE-BAF933D03029}" dt="2026-10-12T12:48:19.069" v="108" actId="20577"/>
          <ac:spMkLst>
            <pc:docMk/>
            <pc:sldMk cId="1127492693" sldId="269"/>
            <ac:spMk id="2" creationId="{00000000-0000-0000-0000-000000000000}"/>
          </ac:spMkLst>
        </pc:spChg>
        <pc:picChg chg="add mod">
          <ac:chgData name="Johnson Simon - AS-CU" userId="7203b521-360c-4afb-bcd0-3e37d85efa3a" providerId="ADAL" clId="{9E6C01B7-C5D4-4D5F-96BE-BAF933D03029}" dt="2026-10-12T13:23:05.163" v="113" actId="14100"/>
          <ac:picMkLst>
            <pc:docMk/>
            <pc:sldMk cId="1127492693" sldId="269"/>
            <ac:picMk id="6" creationId="{B9D577C2-3C2E-A1DA-7DF7-2C54EA5A2C20}"/>
          </ac:picMkLst>
        </pc:picChg>
      </pc:sldChg>
      <pc:sldChg chg="addSp modSp mod">
        <pc:chgData name="Johnson Simon - AS-CU" userId="7203b521-360c-4afb-bcd0-3e37d85efa3a" providerId="ADAL" clId="{9E6C01B7-C5D4-4D5F-96BE-BAF933D03029}" dt="2026-10-09T11:36:23.989" v="29" actId="14100"/>
        <pc:sldMkLst>
          <pc:docMk/>
          <pc:sldMk cId="682068798" sldId="283"/>
        </pc:sldMkLst>
        <pc:picChg chg="add mod">
          <ac:chgData name="Johnson Simon - AS-CU" userId="7203b521-360c-4afb-bcd0-3e37d85efa3a" providerId="ADAL" clId="{9E6C01B7-C5D4-4D5F-96BE-BAF933D03029}" dt="2026-10-09T11:35:52.157" v="28" actId="14100"/>
          <ac:picMkLst>
            <pc:docMk/>
            <pc:sldMk cId="682068798" sldId="283"/>
            <ac:picMk id="5" creationId="{E9199D22-83BB-5FBE-4119-8AA42BEB81D1}"/>
          </ac:picMkLst>
        </pc:picChg>
        <pc:picChg chg="add mod">
          <ac:chgData name="Johnson Simon - AS-CU" userId="7203b521-360c-4afb-bcd0-3e37d85efa3a" providerId="ADAL" clId="{9E6C01B7-C5D4-4D5F-96BE-BAF933D03029}" dt="2026-10-09T11:36:23.989" v="29" actId="14100"/>
          <ac:picMkLst>
            <pc:docMk/>
            <pc:sldMk cId="682068798" sldId="283"/>
            <ac:picMk id="9" creationId="{001E5304-DC08-E12F-66B9-C64DEA453240}"/>
          </ac:picMkLst>
        </pc:picChg>
      </pc:sldChg>
      <pc:sldChg chg="addSp modSp mod">
        <pc:chgData name="Johnson Simon - AS-CU" userId="7203b521-360c-4afb-bcd0-3e37d85efa3a" providerId="ADAL" clId="{9E6C01B7-C5D4-4D5F-96BE-BAF933D03029}" dt="2026-10-09T13:02:03.121" v="42" actId="14100"/>
        <pc:sldMkLst>
          <pc:docMk/>
          <pc:sldMk cId="986318874" sldId="284"/>
        </pc:sldMkLst>
        <pc:picChg chg="add mod">
          <ac:chgData name="Johnson Simon - AS-CU" userId="7203b521-360c-4afb-bcd0-3e37d85efa3a" providerId="ADAL" clId="{9E6C01B7-C5D4-4D5F-96BE-BAF933D03029}" dt="2026-10-09T12:59:31.305" v="35" actId="14100"/>
          <ac:picMkLst>
            <pc:docMk/>
            <pc:sldMk cId="986318874" sldId="284"/>
            <ac:picMk id="5" creationId="{896FBC64-B013-9F60-DD64-CC4BBB9A11EC}"/>
          </ac:picMkLst>
        </pc:picChg>
        <pc:picChg chg="add mod">
          <ac:chgData name="Johnson Simon - AS-CU" userId="7203b521-360c-4afb-bcd0-3e37d85efa3a" providerId="ADAL" clId="{9E6C01B7-C5D4-4D5F-96BE-BAF933D03029}" dt="2026-10-09T13:02:03.121" v="42" actId="14100"/>
          <ac:picMkLst>
            <pc:docMk/>
            <pc:sldMk cId="986318874" sldId="284"/>
            <ac:picMk id="9" creationId="{B8AECB83-1BFE-54DC-5EAE-D4B7925E2AA2}"/>
          </ac:picMkLst>
        </pc:picChg>
      </pc:sldChg>
      <pc:sldChg chg="addSp modSp mod">
        <pc:chgData name="Johnson Simon - AS-CU" userId="7203b521-360c-4afb-bcd0-3e37d85efa3a" providerId="ADAL" clId="{9E6C01B7-C5D4-4D5F-96BE-BAF933D03029}" dt="2026-10-12T12:39:06.665" v="56" actId="14100"/>
        <pc:sldMkLst>
          <pc:docMk/>
          <pc:sldMk cId="2549074673" sldId="285"/>
        </pc:sldMkLst>
        <pc:picChg chg="add mod">
          <ac:chgData name="Johnson Simon - AS-CU" userId="7203b521-360c-4afb-bcd0-3e37d85efa3a" providerId="ADAL" clId="{9E6C01B7-C5D4-4D5F-96BE-BAF933D03029}" dt="2026-10-12T12:39:06.665" v="56" actId="14100"/>
          <ac:picMkLst>
            <pc:docMk/>
            <pc:sldMk cId="2549074673" sldId="285"/>
            <ac:picMk id="5" creationId="{34159D3B-D01B-538E-4264-8B991182E2E7}"/>
          </ac:picMkLst>
        </pc:picChg>
        <pc:picChg chg="add mod">
          <ac:chgData name="Johnson Simon - AS-CU" userId="7203b521-360c-4afb-bcd0-3e37d85efa3a" providerId="ADAL" clId="{9E6C01B7-C5D4-4D5F-96BE-BAF933D03029}" dt="2026-10-12T12:39:00.289" v="55" actId="14100"/>
          <ac:picMkLst>
            <pc:docMk/>
            <pc:sldMk cId="2549074673" sldId="285"/>
            <ac:picMk id="9" creationId="{32D7DE67-9F92-6AEB-2D2D-DED5506B6C67}"/>
          </ac:picMkLst>
        </pc:picChg>
      </pc:sldChg>
      <pc:sldChg chg="addSp modSp mod">
        <pc:chgData name="Johnson Simon - AS-CU" userId="7203b521-360c-4afb-bcd0-3e37d85efa3a" providerId="ADAL" clId="{9E6C01B7-C5D4-4D5F-96BE-BAF933D03029}" dt="2026-10-12T12:43:52.100" v="77" actId="14100"/>
        <pc:sldMkLst>
          <pc:docMk/>
          <pc:sldMk cId="3941058578" sldId="286"/>
        </pc:sldMkLst>
        <pc:picChg chg="add mod">
          <ac:chgData name="Johnson Simon - AS-CU" userId="7203b521-360c-4afb-bcd0-3e37d85efa3a" providerId="ADAL" clId="{9E6C01B7-C5D4-4D5F-96BE-BAF933D03029}" dt="2026-10-12T12:43:52.100" v="77" actId="14100"/>
          <ac:picMkLst>
            <pc:docMk/>
            <pc:sldMk cId="3941058578" sldId="286"/>
            <ac:picMk id="5" creationId="{A4875E1D-D211-D020-3ECC-46786E3036F7}"/>
          </ac:picMkLst>
        </pc:picChg>
        <pc:picChg chg="add mod">
          <ac:chgData name="Johnson Simon - AS-CU" userId="7203b521-360c-4afb-bcd0-3e37d85efa3a" providerId="ADAL" clId="{9E6C01B7-C5D4-4D5F-96BE-BAF933D03029}" dt="2026-10-12T12:43:42.008" v="76" actId="14100"/>
          <ac:picMkLst>
            <pc:docMk/>
            <pc:sldMk cId="3941058578" sldId="286"/>
            <ac:picMk id="9" creationId="{6FA5216E-FA93-4549-918E-B6D6F63B8254}"/>
          </ac:picMkLst>
        </pc:picChg>
      </pc:sldChg>
      <pc:sldChg chg="addSp modSp mod">
        <pc:chgData name="Johnson Simon - AS-CU" userId="7203b521-360c-4afb-bcd0-3e37d85efa3a" providerId="ADAL" clId="{9E6C01B7-C5D4-4D5F-96BE-BAF933D03029}" dt="2026-10-12T12:47:23.049" v="89" actId="14100"/>
        <pc:sldMkLst>
          <pc:docMk/>
          <pc:sldMk cId="875893892" sldId="287"/>
        </pc:sldMkLst>
        <pc:picChg chg="add mod">
          <ac:chgData name="Johnson Simon - AS-CU" userId="7203b521-360c-4afb-bcd0-3e37d85efa3a" providerId="ADAL" clId="{9E6C01B7-C5D4-4D5F-96BE-BAF933D03029}" dt="2026-10-12T12:45:08.044" v="82" actId="1076"/>
          <ac:picMkLst>
            <pc:docMk/>
            <pc:sldMk cId="875893892" sldId="287"/>
            <ac:picMk id="5" creationId="{759BCBB2-1A9A-A6F0-34A0-618C21C186E4}"/>
          </ac:picMkLst>
        </pc:picChg>
        <pc:picChg chg="add mod">
          <ac:chgData name="Johnson Simon - AS-CU" userId="7203b521-360c-4afb-bcd0-3e37d85efa3a" providerId="ADAL" clId="{9E6C01B7-C5D4-4D5F-96BE-BAF933D03029}" dt="2026-10-12T12:47:23.049" v="89" actId="14100"/>
          <ac:picMkLst>
            <pc:docMk/>
            <pc:sldMk cId="875893892" sldId="287"/>
            <ac:picMk id="9" creationId="{6A244E6A-6BE5-7E56-8DB6-7F16A3084B84}"/>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THEFT FROM MV</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Sheet1!$A$2:$A$24</c:f>
              <c:strCache>
                <c:ptCount val="23"/>
                <c:pt idx="0">
                  <c:v>BOROUGH + BANKSIDE</c:v>
                </c:pt>
                <c:pt idx="1">
                  <c:v>CAMBERWELL GREEN</c:v>
                </c:pt>
                <c:pt idx="2">
                  <c:v>CHAMPION HILL</c:v>
                </c:pt>
                <c:pt idx="3">
                  <c:v>CHAUCER</c:v>
                </c:pt>
                <c:pt idx="4">
                  <c:v>DULWICH HILL</c:v>
                </c:pt>
                <c:pt idx="5">
                  <c:v>DULWICH VILLAGE </c:v>
                </c:pt>
                <c:pt idx="6">
                  <c:v>DULWICH WOOD </c:v>
                </c:pt>
                <c:pt idx="7">
                  <c:v>FARADAY</c:v>
                </c:pt>
                <c:pt idx="8">
                  <c:v>GOOSE GREEN</c:v>
                </c:pt>
                <c:pt idx="9">
                  <c:v>LONDON BRIDGE AND WEST BERMONDSEY</c:v>
                </c:pt>
                <c:pt idx="10">
                  <c:v>NEWINGTON </c:v>
                </c:pt>
                <c:pt idx="11">
                  <c:v>NORTH BERMONDSEY</c:v>
                </c:pt>
                <c:pt idx="12">
                  <c:v>NORTH WALWORTH</c:v>
                </c:pt>
                <c:pt idx="13">
                  <c:v>NUNHEAD + QUEENS ROAD</c:v>
                </c:pt>
                <c:pt idx="14">
                  <c:v>OLD KENT ROAD</c:v>
                </c:pt>
                <c:pt idx="15">
                  <c:v>PECKHAM </c:v>
                </c:pt>
                <c:pt idx="16">
                  <c:v>PECKHAM RYE</c:v>
                </c:pt>
                <c:pt idx="17">
                  <c:v>RYE LANE </c:v>
                </c:pt>
                <c:pt idx="18">
                  <c:v>SOUTH BERMONDSEY</c:v>
                </c:pt>
                <c:pt idx="19">
                  <c:v>ST GEORGES </c:v>
                </c:pt>
                <c:pt idx="20">
                  <c:v>ST GILES</c:v>
                </c:pt>
                <c:pt idx="21">
                  <c:v>SURREY QUAYS</c:v>
                </c:pt>
                <c:pt idx="22">
                  <c:v>ROTHERHITHE</c:v>
                </c:pt>
              </c:strCache>
            </c:strRef>
          </c:cat>
          <c:val>
            <c:numRef>
              <c:f>Sheet1!$B$2:$B$24</c:f>
              <c:numCache>
                <c:formatCode>General</c:formatCode>
                <c:ptCount val="23"/>
                <c:pt idx="0">
                  <c:v>6</c:v>
                </c:pt>
                <c:pt idx="1">
                  <c:v>18</c:v>
                </c:pt>
                <c:pt idx="2">
                  <c:v>7</c:v>
                </c:pt>
                <c:pt idx="3">
                  <c:v>6</c:v>
                </c:pt>
                <c:pt idx="4">
                  <c:v>26</c:v>
                </c:pt>
                <c:pt idx="5">
                  <c:v>36</c:v>
                </c:pt>
                <c:pt idx="6">
                  <c:v>15</c:v>
                </c:pt>
                <c:pt idx="7">
                  <c:v>16</c:v>
                </c:pt>
                <c:pt idx="8">
                  <c:v>48</c:v>
                </c:pt>
                <c:pt idx="9">
                  <c:v>34</c:v>
                </c:pt>
                <c:pt idx="10">
                  <c:v>14</c:v>
                </c:pt>
                <c:pt idx="11">
                  <c:v>11</c:v>
                </c:pt>
                <c:pt idx="12">
                  <c:v>14</c:v>
                </c:pt>
                <c:pt idx="13">
                  <c:v>26</c:v>
                </c:pt>
                <c:pt idx="14">
                  <c:v>15</c:v>
                </c:pt>
                <c:pt idx="15">
                  <c:v>32</c:v>
                </c:pt>
                <c:pt idx="16">
                  <c:v>45</c:v>
                </c:pt>
                <c:pt idx="17">
                  <c:v>38</c:v>
                </c:pt>
                <c:pt idx="18">
                  <c:v>14</c:v>
                </c:pt>
                <c:pt idx="19">
                  <c:v>8</c:v>
                </c:pt>
                <c:pt idx="20">
                  <c:v>24</c:v>
                </c:pt>
                <c:pt idx="21">
                  <c:v>4</c:v>
                </c:pt>
                <c:pt idx="22">
                  <c:v>15</c:v>
                </c:pt>
              </c:numCache>
            </c:numRef>
          </c:val>
          <c:extLst>
            <c:ext xmlns:c16="http://schemas.microsoft.com/office/drawing/2014/chart" uri="{C3380CC4-5D6E-409C-BE32-E72D297353CC}">
              <c16:uniqueId val="{00000000-5018-4E4C-9686-D8CEB9E2B920}"/>
            </c:ext>
          </c:extLst>
        </c:ser>
        <c:dLbls>
          <c:dLblPos val="outEnd"/>
          <c:showLegendKey val="0"/>
          <c:showVal val="1"/>
          <c:showCatName val="0"/>
          <c:showSerName val="0"/>
          <c:showPercent val="0"/>
          <c:showBubbleSize val="0"/>
        </c:dLbls>
        <c:gapWidth val="444"/>
        <c:overlap val="-90"/>
        <c:axId val="2136938479"/>
        <c:axId val="2054842671"/>
      </c:barChart>
      <c:catAx>
        <c:axId val="2136938479"/>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en-US"/>
          </a:p>
        </c:txPr>
        <c:crossAx val="2054842671"/>
        <c:crosses val="autoZero"/>
        <c:auto val="1"/>
        <c:lblAlgn val="ctr"/>
        <c:lblOffset val="100"/>
        <c:noMultiLvlLbl val="0"/>
      </c:catAx>
      <c:valAx>
        <c:axId val="2054842671"/>
        <c:scaling>
          <c:orientation val="minMax"/>
        </c:scaling>
        <c:delete val="1"/>
        <c:axPos val="l"/>
        <c:numFmt formatCode="General" sourceLinked="1"/>
        <c:majorTickMark val="none"/>
        <c:minorTickMark val="none"/>
        <c:tickLblPos val="nextTo"/>
        <c:crossAx val="213693847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Sheet1!$C$1</c:f>
              <c:strCache>
                <c:ptCount val="1"/>
                <c:pt idx="0">
                  <c:v>THEFT OF MV</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Sheet1!$A$2:$A$24</c:f>
              <c:strCache>
                <c:ptCount val="23"/>
                <c:pt idx="0">
                  <c:v>BOROUGH + BANKSIDE</c:v>
                </c:pt>
                <c:pt idx="1">
                  <c:v>CAMBERWELL GREEN</c:v>
                </c:pt>
                <c:pt idx="2">
                  <c:v>CHAMPION HILL</c:v>
                </c:pt>
                <c:pt idx="3">
                  <c:v>CHAUCER</c:v>
                </c:pt>
                <c:pt idx="4">
                  <c:v>DULWICH HILL</c:v>
                </c:pt>
                <c:pt idx="5">
                  <c:v>DULWICH VILLAGE </c:v>
                </c:pt>
                <c:pt idx="6">
                  <c:v>DULWICH WOOD </c:v>
                </c:pt>
                <c:pt idx="7">
                  <c:v>FARADAY</c:v>
                </c:pt>
                <c:pt idx="8">
                  <c:v>GOOSE GREEN</c:v>
                </c:pt>
                <c:pt idx="9">
                  <c:v>LONDON BRIDGE AND WEST BERMONDSEY</c:v>
                </c:pt>
                <c:pt idx="10">
                  <c:v>NEWINGTON </c:v>
                </c:pt>
                <c:pt idx="11">
                  <c:v>NORTH BERMONDSEY</c:v>
                </c:pt>
                <c:pt idx="12">
                  <c:v>NORTH WALWORTH</c:v>
                </c:pt>
                <c:pt idx="13">
                  <c:v>NUNHEAD + QUEENS ROAD</c:v>
                </c:pt>
                <c:pt idx="14">
                  <c:v>OLD KENT ROAD</c:v>
                </c:pt>
                <c:pt idx="15">
                  <c:v>PECKHAM </c:v>
                </c:pt>
                <c:pt idx="16">
                  <c:v>PECKHAM RYE</c:v>
                </c:pt>
                <c:pt idx="17">
                  <c:v>RYE LANE </c:v>
                </c:pt>
                <c:pt idx="18">
                  <c:v>SOUTH BERMONDSEY</c:v>
                </c:pt>
                <c:pt idx="19">
                  <c:v>ST GEORGES </c:v>
                </c:pt>
                <c:pt idx="20">
                  <c:v>ST GILES</c:v>
                </c:pt>
                <c:pt idx="21">
                  <c:v>SURREY QUAYS</c:v>
                </c:pt>
                <c:pt idx="22">
                  <c:v>ROTHERHITHE</c:v>
                </c:pt>
              </c:strCache>
            </c:strRef>
          </c:cat>
          <c:val>
            <c:numRef>
              <c:f>Sheet1!$C$2:$C$24</c:f>
              <c:numCache>
                <c:formatCode>General</c:formatCode>
                <c:ptCount val="23"/>
                <c:pt idx="0">
                  <c:v>6</c:v>
                </c:pt>
                <c:pt idx="1">
                  <c:v>13</c:v>
                </c:pt>
                <c:pt idx="2">
                  <c:v>4</c:v>
                </c:pt>
                <c:pt idx="3">
                  <c:v>7</c:v>
                </c:pt>
                <c:pt idx="4">
                  <c:v>10</c:v>
                </c:pt>
                <c:pt idx="5">
                  <c:v>10</c:v>
                </c:pt>
                <c:pt idx="6">
                  <c:v>15</c:v>
                </c:pt>
                <c:pt idx="7">
                  <c:v>14</c:v>
                </c:pt>
                <c:pt idx="8">
                  <c:v>16</c:v>
                </c:pt>
                <c:pt idx="9">
                  <c:v>6</c:v>
                </c:pt>
                <c:pt idx="10">
                  <c:v>11</c:v>
                </c:pt>
                <c:pt idx="11">
                  <c:v>5</c:v>
                </c:pt>
                <c:pt idx="12">
                  <c:v>8</c:v>
                </c:pt>
                <c:pt idx="13">
                  <c:v>12</c:v>
                </c:pt>
                <c:pt idx="14">
                  <c:v>24</c:v>
                </c:pt>
                <c:pt idx="15">
                  <c:v>11</c:v>
                </c:pt>
                <c:pt idx="16">
                  <c:v>7</c:v>
                </c:pt>
                <c:pt idx="17">
                  <c:v>13</c:v>
                </c:pt>
                <c:pt idx="18">
                  <c:v>16</c:v>
                </c:pt>
                <c:pt idx="19">
                  <c:v>1</c:v>
                </c:pt>
                <c:pt idx="20">
                  <c:v>6</c:v>
                </c:pt>
                <c:pt idx="21">
                  <c:v>2</c:v>
                </c:pt>
                <c:pt idx="22">
                  <c:v>7</c:v>
                </c:pt>
              </c:numCache>
            </c:numRef>
          </c:val>
          <c:extLst>
            <c:ext xmlns:c16="http://schemas.microsoft.com/office/drawing/2014/chart" uri="{C3380CC4-5D6E-409C-BE32-E72D297353CC}">
              <c16:uniqueId val="{00000000-6E89-42F8-97FF-A346C7C6559B}"/>
            </c:ext>
          </c:extLst>
        </c:ser>
        <c:dLbls>
          <c:dLblPos val="outEnd"/>
          <c:showLegendKey val="0"/>
          <c:showVal val="1"/>
          <c:showCatName val="0"/>
          <c:showSerName val="0"/>
          <c:showPercent val="0"/>
          <c:showBubbleSize val="0"/>
        </c:dLbls>
        <c:gapWidth val="444"/>
        <c:overlap val="-90"/>
        <c:axId val="2058346575"/>
        <c:axId val="2054834031"/>
      </c:barChart>
      <c:catAx>
        <c:axId val="2058346575"/>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en-US"/>
          </a:p>
        </c:txPr>
        <c:crossAx val="2054834031"/>
        <c:crosses val="autoZero"/>
        <c:auto val="1"/>
        <c:lblAlgn val="ctr"/>
        <c:lblOffset val="100"/>
        <c:noMultiLvlLbl val="0"/>
      </c:catAx>
      <c:valAx>
        <c:axId val="2054834031"/>
        <c:scaling>
          <c:orientation val="minMax"/>
        </c:scaling>
        <c:delete val="1"/>
        <c:axPos val="l"/>
        <c:numFmt formatCode="General" sourceLinked="1"/>
        <c:majorTickMark val="none"/>
        <c:minorTickMark val="none"/>
        <c:tickLblPos val="nextTo"/>
        <c:crossAx val="205834657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Sheet1!$D$1</c:f>
              <c:strCache>
                <c:ptCount val="1"/>
                <c:pt idx="0">
                  <c:v>ROBBERY (ALL)</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Sheet1!$A$2:$A$24</c:f>
              <c:strCache>
                <c:ptCount val="23"/>
                <c:pt idx="0">
                  <c:v>BOROUGH + BANKSIDE</c:v>
                </c:pt>
                <c:pt idx="1">
                  <c:v>CAMBERWELL GREEN</c:v>
                </c:pt>
                <c:pt idx="2">
                  <c:v>CHAMPION HILL</c:v>
                </c:pt>
                <c:pt idx="3">
                  <c:v>CHAUCER</c:v>
                </c:pt>
                <c:pt idx="4">
                  <c:v>DULWICH HILL</c:v>
                </c:pt>
                <c:pt idx="5">
                  <c:v>DULWICH VILLAGE </c:v>
                </c:pt>
                <c:pt idx="6">
                  <c:v>DULWICH WOOD </c:v>
                </c:pt>
                <c:pt idx="7">
                  <c:v>FARADAY</c:v>
                </c:pt>
                <c:pt idx="8">
                  <c:v>GOOSE GREEN</c:v>
                </c:pt>
                <c:pt idx="9">
                  <c:v>LONDON BRIDGE AND WEST BERMONDSEY</c:v>
                </c:pt>
                <c:pt idx="10">
                  <c:v>NEWINGTON </c:v>
                </c:pt>
                <c:pt idx="11">
                  <c:v>NORTH BERMONDSEY</c:v>
                </c:pt>
                <c:pt idx="12">
                  <c:v>NORTH WALWORTH</c:v>
                </c:pt>
                <c:pt idx="13">
                  <c:v>NUNHEAD + QUEENS ROAD</c:v>
                </c:pt>
                <c:pt idx="14">
                  <c:v>OLD KENT ROAD</c:v>
                </c:pt>
                <c:pt idx="15">
                  <c:v>PECKHAM </c:v>
                </c:pt>
                <c:pt idx="16">
                  <c:v>PECKHAM RYE</c:v>
                </c:pt>
                <c:pt idx="17">
                  <c:v>RYE LANE </c:v>
                </c:pt>
                <c:pt idx="18">
                  <c:v>SOUTH BERMONDSEY</c:v>
                </c:pt>
                <c:pt idx="19">
                  <c:v>ST GEORGES </c:v>
                </c:pt>
                <c:pt idx="20">
                  <c:v>ST GILES</c:v>
                </c:pt>
                <c:pt idx="21">
                  <c:v>SURREY QUAYS</c:v>
                </c:pt>
                <c:pt idx="22">
                  <c:v>ROTHERHITHE</c:v>
                </c:pt>
              </c:strCache>
            </c:strRef>
          </c:cat>
          <c:val>
            <c:numRef>
              <c:f>Sheet1!$D$2:$D$24</c:f>
              <c:numCache>
                <c:formatCode>General</c:formatCode>
                <c:ptCount val="23"/>
                <c:pt idx="0">
                  <c:v>64</c:v>
                </c:pt>
                <c:pt idx="1">
                  <c:v>16</c:v>
                </c:pt>
                <c:pt idx="2">
                  <c:v>3</c:v>
                </c:pt>
                <c:pt idx="3">
                  <c:v>20</c:v>
                </c:pt>
                <c:pt idx="4">
                  <c:v>3</c:v>
                </c:pt>
                <c:pt idx="5">
                  <c:v>5</c:v>
                </c:pt>
                <c:pt idx="6">
                  <c:v>3</c:v>
                </c:pt>
                <c:pt idx="7">
                  <c:v>35</c:v>
                </c:pt>
                <c:pt idx="8">
                  <c:v>12</c:v>
                </c:pt>
                <c:pt idx="9">
                  <c:v>56</c:v>
                </c:pt>
                <c:pt idx="10">
                  <c:v>5</c:v>
                </c:pt>
                <c:pt idx="11">
                  <c:v>30</c:v>
                </c:pt>
                <c:pt idx="12">
                  <c:v>51</c:v>
                </c:pt>
                <c:pt idx="13">
                  <c:v>7</c:v>
                </c:pt>
                <c:pt idx="14">
                  <c:v>17</c:v>
                </c:pt>
                <c:pt idx="15">
                  <c:v>21</c:v>
                </c:pt>
                <c:pt idx="16">
                  <c:v>2</c:v>
                </c:pt>
                <c:pt idx="17">
                  <c:v>28</c:v>
                </c:pt>
                <c:pt idx="18">
                  <c:v>15</c:v>
                </c:pt>
                <c:pt idx="19">
                  <c:v>29</c:v>
                </c:pt>
                <c:pt idx="20">
                  <c:v>6</c:v>
                </c:pt>
                <c:pt idx="21">
                  <c:v>7</c:v>
                </c:pt>
                <c:pt idx="22">
                  <c:v>24</c:v>
                </c:pt>
              </c:numCache>
            </c:numRef>
          </c:val>
          <c:extLst>
            <c:ext xmlns:c16="http://schemas.microsoft.com/office/drawing/2014/chart" uri="{C3380CC4-5D6E-409C-BE32-E72D297353CC}">
              <c16:uniqueId val="{00000000-FF81-4360-8E74-F0950E5418F6}"/>
            </c:ext>
          </c:extLst>
        </c:ser>
        <c:dLbls>
          <c:dLblPos val="outEnd"/>
          <c:showLegendKey val="0"/>
          <c:showVal val="1"/>
          <c:showCatName val="0"/>
          <c:showSerName val="0"/>
          <c:showPercent val="0"/>
          <c:showBubbleSize val="0"/>
        </c:dLbls>
        <c:gapWidth val="444"/>
        <c:overlap val="-90"/>
        <c:axId val="312358799"/>
        <c:axId val="2054851791"/>
      </c:barChart>
      <c:catAx>
        <c:axId val="312358799"/>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en-US"/>
          </a:p>
        </c:txPr>
        <c:crossAx val="2054851791"/>
        <c:crosses val="autoZero"/>
        <c:auto val="1"/>
        <c:lblAlgn val="ctr"/>
        <c:lblOffset val="100"/>
        <c:noMultiLvlLbl val="0"/>
      </c:catAx>
      <c:valAx>
        <c:axId val="2054851791"/>
        <c:scaling>
          <c:orientation val="minMax"/>
        </c:scaling>
        <c:delete val="1"/>
        <c:axPos val="l"/>
        <c:numFmt formatCode="General" sourceLinked="1"/>
        <c:majorTickMark val="none"/>
        <c:minorTickMark val="none"/>
        <c:tickLblPos val="nextTo"/>
        <c:crossAx val="31235879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Sheet1!$E$1</c:f>
              <c:strCache>
                <c:ptCount val="1"/>
                <c:pt idx="0">
                  <c:v>THEFT FROM PERSON</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Sheet1!$A$2:$A$24</c:f>
              <c:strCache>
                <c:ptCount val="23"/>
                <c:pt idx="0">
                  <c:v>BOROUGH + BANKSIDE</c:v>
                </c:pt>
                <c:pt idx="1">
                  <c:v>CAMBERWELL GREEN</c:v>
                </c:pt>
                <c:pt idx="2">
                  <c:v>CHAMPION HILL</c:v>
                </c:pt>
                <c:pt idx="3">
                  <c:v>CHAUCER</c:v>
                </c:pt>
                <c:pt idx="4">
                  <c:v>DULWICH HILL</c:v>
                </c:pt>
                <c:pt idx="5">
                  <c:v>DULWICH VILLAGE </c:v>
                </c:pt>
                <c:pt idx="6">
                  <c:v>DULWICH WOOD </c:v>
                </c:pt>
                <c:pt idx="7">
                  <c:v>FARADAY</c:v>
                </c:pt>
                <c:pt idx="8">
                  <c:v>GOOSE GREEN</c:v>
                </c:pt>
                <c:pt idx="9">
                  <c:v>LONDON BRIDGE AND WEST BERMONDSEY</c:v>
                </c:pt>
                <c:pt idx="10">
                  <c:v>NEWINGTON </c:v>
                </c:pt>
                <c:pt idx="11">
                  <c:v>NORTH BERMONDSEY</c:v>
                </c:pt>
                <c:pt idx="12">
                  <c:v>NORTH WALWORTH</c:v>
                </c:pt>
                <c:pt idx="13">
                  <c:v>NUNHEAD + QUEENS ROAD</c:v>
                </c:pt>
                <c:pt idx="14">
                  <c:v>OLD KENT ROAD</c:v>
                </c:pt>
                <c:pt idx="15">
                  <c:v>PECKHAM </c:v>
                </c:pt>
                <c:pt idx="16">
                  <c:v>PECKHAM RYE</c:v>
                </c:pt>
                <c:pt idx="17">
                  <c:v>RYE LANE </c:v>
                </c:pt>
                <c:pt idx="18">
                  <c:v>SOUTH BERMONDSEY</c:v>
                </c:pt>
                <c:pt idx="19">
                  <c:v>ST GEORGES </c:v>
                </c:pt>
                <c:pt idx="20">
                  <c:v>ST GILES</c:v>
                </c:pt>
                <c:pt idx="21">
                  <c:v>SURREY QUAYS</c:v>
                </c:pt>
                <c:pt idx="22">
                  <c:v>ROTHERHITHE</c:v>
                </c:pt>
              </c:strCache>
            </c:strRef>
          </c:cat>
          <c:val>
            <c:numRef>
              <c:f>Sheet1!$E$2:$E$24</c:f>
              <c:numCache>
                <c:formatCode>General</c:formatCode>
                <c:ptCount val="23"/>
                <c:pt idx="0">
                  <c:v>368</c:v>
                </c:pt>
                <c:pt idx="1">
                  <c:v>51</c:v>
                </c:pt>
                <c:pt idx="2">
                  <c:v>18</c:v>
                </c:pt>
                <c:pt idx="3">
                  <c:v>125</c:v>
                </c:pt>
                <c:pt idx="4">
                  <c:v>4</c:v>
                </c:pt>
                <c:pt idx="5">
                  <c:v>34</c:v>
                </c:pt>
                <c:pt idx="6">
                  <c:v>11</c:v>
                </c:pt>
                <c:pt idx="7">
                  <c:v>66</c:v>
                </c:pt>
                <c:pt idx="8">
                  <c:v>21</c:v>
                </c:pt>
                <c:pt idx="9">
                  <c:v>275</c:v>
                </c:pt>
                <c:pt idx="10">
                  <c:v>60</c:v>
                </c:pt>
                <c:pt idx="11">
                  <c:v>125</c:v>
                </c:pt>
                <c:pt idx="12">
                  <c:v>167</c:v>
                </c:pt>
                <c:pt idx="13">
                  <c:v>11</c:v>
                </c:pt>
                <c:pt idx="14">
                  <c:v>56</c:v>
                </c:pt>
                <c:pt idx="15">
                  <c:v>25</c:v>
                </c:pt>
                <c:pt idx="16">
                  <c:v>7</c:v>
                </c:pt>
                <c:pt idx="17">
                  <c:v>80</c:v>
                </c:pt>
                <c:pt idx="18">
                  <c:v>38</c:v>
                </c:pt>
                <c:pt idx="19">
                  <c:v>173</c:v>
                </c:pt>
                <c:pt idx="20">
                  <c:v>27</c:v>
                </c:pt>
                <c:pt idx="21">
                  <c:v>13</c:v>
                </c:pt>
                <c:pt idx="22">
                  <c:v>108</c:v>
                </c:pt>
              </c:numCache>
            </c:numRef>
          </c:val>
          <c:extLst>
            <c:ext xmlns:c16="http://schemas.microsoft.com/office/drawing/2014/chart" uri="{C3380CC4-5D6E-409C-BE32-E72D297353CC}">
              <c16:uniqueId val="{00000000-B3F9-43AA-9029-35764D385243}"/>
            </c:ext>
          </c:extLst>
        </c:ser>
        <c:dLbls>
          <c:dLblPos val="outEnd"/>
          <c:showLegendKey val="0"/>
          <c:showVal val="1"/>
          <c:showCatName val="0"/>
          <c:showSerName val="0"/>
          <c:showPercent val="0"/>
          <c:showBubbleSize val="0"/>
        </c:dLbls>
        <c:gapWidth val="444"/>
        <c:overlap val="-90"/>
        <c:axId val="312376895"/>
        <c:axId val="2054853711"/>
      </c:barChart>
      <c:catAx>
        <c:axId val="312376895"/>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en-US"/>
          </a:p>
        </c:txPr>
        <c:crossAx val="2054853711"/>
        <c:crosses val="autoZero"/>
        <c:auto val="1"/>
        <c:lblAlgn val="ctr"/>
        <c:lblOffset val="100"/>
        <c:noMultiLvlLbl val="0"/>
      </c:catAx>
      <c:valAx>
        <c:axId val="2054853711"/>
        <c:scaling>
          <c:orientation val="minMax"/>
        </c:scaling>
        <c:delete val="1"/>
        <c:axPos val="l"/>
        <c:numFmt formatCode="General" sourceLinked="1"/>
        <c:majorTickMark val="none"/>
        <c:minorTickMark val="none"/>
        <c:tickLblPos val="nextTo"/>
        <c:crossAx val="31237689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 id="15">
  <a:schemeClr val="accent2"/>
</cs:colorStyle>
</file>

<file path=ppt/charts/colors4.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B6F86F-3B36-4DFD-8535-F35E8AE693CD}" type="datetimeFigureOut">
              <a:rPr lang="en-GB" smtClean="0"/>
              <a:t>12/10/2026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A4F9D-9122-4A9D-B82F-23455A65E598}" type="slidenum">
              <a:rPr lang="en-GB" smtClean="0"/>
              <a:t>‹#›</a:t>
            </a:fld>
            <a:endParaRPr lang="en-GB"/>
          </a:p>
        </p:txBody>
      </p:sp>
    </p:spTree>
    <p:extLst>
      <p:ext uri="{BB962C8B-B14F-4D97-AF65-F5344CB8AC3E}">
        <p14:creationId xmlns:p14="http://schemas.microsoft.com/office/powerpoint/2010/main" val="822294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AA4F9D-9122-4A9D-B82F-23455A65E598}" type="slidenum">
              <a:rPr lang="en-GB" smtClean="0"/>
              <a:t>5</a:t>
            </a:fld>
            <a:endParaRPr lang="en-GB"/>
          </a:p>
        </p:txBody>
      </p:sp>
    </p:spTree>
    <p:extLst>
      <p:ext uri="{BB962C8B-B14F-4D97-AF65-F5344CB8AC3E}">
        <p14:creationId xmlns:p14="http://schemas.microsoft.com/office/powerpoint/2010/main" val="4286721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t"/>
            <a:r>
              <a:rPr lang="en-GB" sz="1200" b="0" i="0" kern="1200" dirty="0">
                <a:solidFill>
                  <a:schemeClr val="tx1"/>
                </a:solidFill>
                <a:effectLst/>
                <a:latin typeface="+mn-lt"/>
                <a:ea typeface="+mn-ea"/>
                <a:cs typeface="+mn-cs"/>
              </a:rPr>
              <a:t>Secure registration plates with anti-theft screws.</a:t>
            </a:r>
          </a:p>
          <a:p>
            <a:pPr lvl="0" fontAlgn="t"/>
            <a:r>
              <a:rPr lang="en-GB" sz="1200" b="0" i="0" kern="1200" dirty="0">
                <a:solidFill>
                  <a:schemeClr val="tx1"/>
                </a:solidFill>
                <a:effectLst/>
                <a:latin typeface="+mn-lt"/>
                <a:ea typeface="+mn-ea"/>
                <a:cs typeface="+mn-cs"/>
              </a:rPr>
              <a:t>Remove all valuables and personal belongings from vehicles.</a:t>
            </a:r>
          </a:p>
          <a:p>
            <a:pPr lvl="0" fontAlgn="t"/>
            <a:r>
              <a:rPr lang="en-GB" sz="1200" b="0" i="0" kern="1200" dirty="0">
                <a:solidFill>
                  <a:schemeClr val="tx1"/>
                </a:solidFill>
                <a:effectLst/>
                <a:latin typeface="+mn-lt"/>
                <a:ea typeface="+mn-ea"/>
                <a:cs typeface="+mn-cs"/>
              </a:rPr>
              <a:t>Consider additional security measures for higher-risk vehicles, including steering locks, tracking devices and catalytic converter protection.</a:t>
            </a:r>
          </a:p>
          <a:p>
            <a:pPr lvl="0" fontAlgn="t"/>
            <a:r>
              <a:rPr lang="en-GB" sz="1200" b="0" i="0" kern="1200" dirty="0">
                <a:solidFill>
                  <a:schemeClr val="tx1"/>
                </a:solidFill>
                <a:effectLst/>
                <a:latin typeface="+mn-lt"/>
                <a:ea typeface="+mn-ea"/>
                <a:cs typeface="+mn-cs"/>
              </a:rPr>
              <a:t>Tradespeople should remove tools from vehicles overnight wherever possible.</a:t>
            </a:r>
          </a:p>
          <a:p>
            <a:pPr lvl="0" fontAlgn="t"/>
            <a:r>
              <a:rPr lang="en-GB" sz="1200" b="0" i="0" kern="1200" dirty="0">
                <a:solidFill>
                  <a:schemeClr val="tx1"/>
                </a:solidFill>
                <a:effectLst/>
                <a:latin typeface="+mn-lt"/>
                <a:ea typeface="+mn-ea"/>
                <a:cs typeface="+mn-cs"/>
              </a:rPr>
              <a:t>Residents are encouraged to report suspicious behaviour around parked vehicles immediately.</a:t>
            </a:r>
          </a:p>
          <a:p>
            <a:pPr fontAlgn="t"/>
            <a:r>
              <a:rPr lang="en-GB" sz="1200" b="1" i="0" kern="1200" dirty="0">
                <a:solidFill>
                  <a:schemeClr val="tx1"/>
                </a:solidFill>
                <a:effectLst/>
                <a:latin typeface="+mn-lt"/>
                <a:ea typeface="+mn-ea"/>
                <a:cs typeface="+mn-cs"/>
              </a:rPr>
              <a:t>Speaker Notes</a:t>
            </a:r>
          </a:p>
          <a:p>
            <a:pPr fontAlgn="t"/>
            <a:r>
              <a:rPr lang="en-GB" sz="1200" b="0" i="0" kern="1200" dirty="0">
                <a:solidFill>
                  <a:schemeClr val="tx1"/>
                </a:solidFill>
                <a:effectLst/>
                <a:latin typeface="+mn-lt"/>
                <a:ea typeface="+mn-ea"/>
                <a:cs typeface="+mn-cs"/>
              </a:rPr>
              <a:t>Vehicle crime remains an issue across the ward, with 20 recorded offences during this period. The most noticeable trend was the number of registration plate thefts, which made up a quarter of all incidents. Acacia Grove and Glazebrook Close experienced repeat offences, while Lexus vehicles were specifically targeted in two separate incidents on Hitherwood Drive. We also continue to see catalytic converter offending and thefts from vans, highlighting the need for continued vigilance and preventative security measures.</a:t>
            </a:r>
          </a:p>
          <a:p>
            <a:endParaRPr lang="en-GB" dirty="0"/>
          </a:p>
        </p:txBody>
      </p:sp>
      <p:sp>
        <p:nvSpPr>
          <p:cNvPr id="4" name="Slide Number Placeholder 3"/>
          <p:cNvSpPr>
            <a:spLocks noGrp="1"/>
          </p:cNvSpPr>
          <p:nvPr>
            <p:ph type="sldNum" sz="quarter" idx="10"/>
          </p:nvPr>
        </p:nvSpPr>
        <p:spPr/>
        <p:txBody>
          <a:bodyPr/>
          <a:lstStyle/>
          <a:p>
            <a:fld id="{BAAA4F9D-9122-4A9D-B82F-23455A65E598}" type="slidenum">
              <a:rPr lang="en-GB" smtClean="0"/>
              <a:t>6</a:t>
            </a:fld>
            <a:endParaRPr lang="en-GB"/>
          </a:p>
        </p:txBody>
      </p:sp>
    </p:spTree>
    <p:extLst>
      <p:ext uri="{BB962C8B-B14F-4D97-AF65-F5344CB8AC3E}">
        <p14:creationId xmlns:p14="http://schemas.microsoft.com/office/powerpoint/2010/main" val="3765589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B294E-AED0-DD11-37EE-0FB15D1210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1EDD48-B778-A37F-34D8-59F40F9F51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9ECD9A-3E1C-E402-4ECA-8880892FCDC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9DF2BF6-5DF8-DC05-87EA-F76F83C9CA16}"/>
              </a:ext>
            </a:extLst>
          </p:cNvPr>
          <p:cNvSpPr>
            <a:spLocks noGrp="1"/>
          </p:cNvSpPr>
          <p:nvPr>
            <p:ph type="sldNum" sz="quarter" idx="10"/>
          </p:nvPr>
        </p:nvSpPr>
        <p:spPr/>
        <p:txBody>
          <a:bodyPr/>
          <a:lstStyle/>
          <a:p>
            <a:fld id="{BAAA4F9D-9122-4A9D-B82F-23455A65E598}" type="slidenum">
              <a:rPr lang="en-GB" smtClean="0"/>
              <a:t>7</a:t>
            </a:fld>
            <a:endParaRPr lang="en-GB"/>
          </a:p>
        </p:txBody>
      </p:sp>
    </p:spTree>
    <p:extLst>
      <p:ext uri="{BB962C8B-B14F-4D97-AF65-F5344CB8AC3E}">
        <p14:creationId xmlns:p14="http://schemas.microsoft.com/office/powerpoint/2010/main" val="1352138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We recorded 15 thefts of motor vehicles during this reporting period. The most affected locations were </a:t>
            </a:r>
            <a:r>
              <a:rPr lang="en-GB" sz="1200" b="1" i="0" kern="1200" dirty="0">
                <a:solidFill>
                  <a:schemeClr val="tx1"/>
                </a:solidFill>
                <a:effectLst/>
                <a:latin typeface="+mn-lt"/>
                <a:ea typeface="+mn-ea"/>
                <a:cs typeface="+mn-cs"/>
              </a:rPr>
              <a:t>Dulwich Wood Avenue</a:t>
            </a:r>
            <a:r>
              <a:rPr lang="en-GB" sz="1200" b="0" i="0" kern="1200" dirty="0">
                <a:solidFill>
                  <a:schemeClr val="tx1"/>
                </a:solidFill>
                <a:effectLst/>
                <a:latin typeface="+mn-lt"/>
                <a:ea typeface="+mn-ea"/>
                <a:cs typeface="+mn-cs"/>
              </a:rPr>
              <a:t> and </a:t>
            </a:r>
            <a:r>
              <a:rPr lang="en-GB" sz="1200" b="1" i="0" kern="1200" dirty="0">
                <a:solidFill>
                  <a:schemeClr val="tx1"/>
                </a:solidFill>
                <a:effectLst/>
                <a:latin typeface="+mn-lt"/>
                <a:ea typeface="+mn-ea"/>
                <a:cs typeface="+mn-cs"/>
              </a:rPr>
              <a:t>Farquhar Road</a:t>
            </a:r>
            <a:r>
              <a:rPr lang="en-GB" sz="1200" b="0" i="0" kern="1200" dirty="0">
                <a:solidFill>
                  <a:schemeClr val="tx1"/>
                </a:solidFill>
                <a:effectLst/>
                <a:latin typeface="+mn-lt"/>
                <a:ea typeface="+mn-ea"/>
                <a:cs typeface="+mn-cs"/>
              </a:rPr>
              <a:t>, which each recorded three separate offences. A range of vehicles were targeted, from family cars and motorcycles through to higher-value vehicles including a BMW 5 Series and Maserati Levante.</a:t>
            </a:r>
          </a:p>
          <a:p>
            <a:pPr fontAlgn="t"/>
            <a:r>
              <a:rPr lang="en-GB" sz="1200" b="0" i="0" kern="1200" dirty="0">
                <a:solidFill>
                  <a:schemeClr val="tx1"/>
                </a:solidFill>
                <a:effectLst/>
                <a:latin typeface="+mn-lt"/>
                <a:ea typeface="+mn-ea"/>
                <a:cs typeface="+mn-cs"/>
              </a:rPr>
              <a:t>We also continue to see offenders targeting commercial vehicles and pick-up trucks, particularly where they may believe valuable tools or equipment are stored inside. Two Nissan </a:t>
            </a:r>
            <a:r>
              <a:rPr lang="en-GB" sz="1200" b="0" i="0" kern="1200" dirty="0" err="1">
                <a:solidFill>
                  <a:schemeClr val="tx1"/>
                </a:solidFill>
                <a:effectLst/>
                <a:latin typeface="+mn-lt"/>
                <a:ea typeface="+mn-ea"/>
                <a:cs typeface="+mn-cs"/>
              </a:rPr>
              <a:t>Navaras</a:t>
            </a:r>
            <a:r>
              <a:rPr lang="en-GB" sz="1200" b="0" i="0" kern="1200" dirty="0">
                <a:solidFill>
                  <a:schemeClr val="tx1"/>
                </a:solidFill>
                <a:effectLst/>
                <a:latin typeface="+mn-lt"/>
                <a:ea typeface="+mn-ea"/>
                <a:cs typeface="+mn-cs"/>
              </a:rPr>
              <a:t> were stolen during this period, while a Toyota van containing tools was also taken.</a:t>
            </a:r>
          </a:p>
          <a:p>
            <a:pPr fontAlgn="t"/>
            <a:r>
              <a:rPr lang="en-GB" sz="1200" b="0" i="0" kern="1200" dirty="0">
                <a:solidFill>
                  <a:schemeClr val="tx1"/>
                </a:solidFill>
                <a:effectLst/>
                <a:latin typeface="+mn-lt"/>
                <a:ea typeface="+mn-ea"/>
                <a:cs typeface="+mn-cs"/>
              </a:rPr>
              <a:t>Encouragingly, a number of stolen vehicles were recovered following the offences, including vehicles stolen from Crescent Wood Road, College Road and Dulwich Wood Avenue. However, the figures demonstrate that vehicle theft remains a key issue across the ward.</a:t>
            </a:r>
          </a:p>
          <a:p>
            <a:pPr fontAlgn="t"/>
            <a:r>
              <a:rPr lang="en-GB" sz="1200" b="0" i="0" kern="1200" dirty="0">
                <a:solidFill>
                  <a:schemeClr val="tx1"/>
                </a:solidFill>
                <a:effectLst/>
                <a:latin typeface="+mn-lt"/>
                <a:ea typeface="+mn-ea"/>
                <a:cs typeface="+mn-cs"/>
              </a:rPr>
              <a:t>The team has carried out crime prevention visits to repeat victims and vulnerable victims where appropriate, providing reassurance and tailored security advice to help reduce the likelihood of further offences.</a:t>
            </a:r>
          </a:p>
          <a:p>
            <a:pPr fontAlgn="t"/>
            <a:r>
              <a:rPr lang="en-GB" sz="1200" b="0" i="0" kern="1200" dirty="0">
                <a:solidFill>
                  <a:schemeClr val="tx1"/>
                </a:solidFill>
                <a:effectLst/>
                <a:latin typeface="+mn-lt"/>
                <a:ea typeface="+mn-ea"/>
                <a:cs typeface="+mn-cs"/>
              </a:rPr>
              <a:t>Prevention advice includes:</a:t>
            </a:r>
          </a:p>
          <a:p>
            <a:pPr lvl="0" fontAlgn="t"/>
            <a:r>
              <a:rPr lang="en-GB" sz="1200" b="0" i="0" kern="1200" dirty="0">
                <a:solidFill>
                  <a:schemeClr val="tx1"/>
                </a:solidFill>
                <a:effectLst/>
                <a:latin typeface="+mn-lt"/>
                <a:ea typeface="+mn-ea"/>
                <a:cs typeface="+mn-cs"/>
              </a:rPr>
              <a:t>Storing vehicle keys well away from doors, windows and letterboxes.</a:t>
            </a:r>
          </a:p>
          <a:p>
            <a:pPr lvl="0" fontAlgn="t"/>
            <a:r>
              <a:rPr lang="en-GB" sz="1200" b="0" i="0" kern="1200" dirty="0">
                <a:solidFill>
                  <a:schemeClr val="tx1"/>
                </a:solidFill>
                <a:effectLst/>
                <a:latin typeface="+mn-lt"/>
                <a:ea typeface="+mn-ea"/>
                <a:cs typeface="+mn-cs"/>
              </a:rPr>
              <a:t>Using a signal-blocking pouch, whilst recognising that additional physical security measures such as steering wheel locks provide another layer of protection.</a:t>
            </a:r>
          </a:p>
          <a:p>
            <a:pPr lvl="0" fontAlgn="t"/>
            <a:r>
              <a:rPr lang="en-GB" sz="1200" b="0" i="0" kern="1200" dirty="0">
                <a:solidFill>
                  <a:schemeClr val="tx1"/>
                </a:solidFill>
                <a:effectLst/>
                <a:latin typeface="+mn-lt"/>
                <a:ea typeface="+mn-ea"/>
                <a:cs typeface="+mn-cs"/>
              </a:rPr>
              <a:t>Considering tracking devices or vehicle immobilisers, particularly for higher-value vehicles.</a:t>
            </a:r>
          </a:p>
          <a:p>
            <a:pPr lvl="0" fontAlgn="t"/>
            <a:r>
              <a:rPr lang="en-GB" sz="1200" b="0" i="0" kern="1200" dirty="0">
                <a:solidFill>
                  <a:schemeClr val="tx1"/>
                </a:solidFill>
                <a:effectLst/>
                <a:latin typeface="+mn-lt"/>
                <a:ea typeface="+mn-ea"/>
                <a:cs typeface="+mn-cs"/>
              </a:rPr>
              <a:t>Parking in well-lit areas and making use of CCTV or video doorbells where available.</a:t>
            </a:r>
          </a:p>
          <a:p>
            <a:pPr lvl="0" fontAlgn="t"/>
            <a:r>
              <a:rPr lang="en-GB" sz="1200" b="0" i="0" kern="1200" dirty="0">
                <a:solidFill>
                  <a:schemeClr val="tx1"/>
                </a:solidFill>
                <a:effectLst/>
                <a:latin typeface="+mn-lt"/>
                <a:ea typeface="+mn-ea"/>
                <a:cs typeface="+mn-cs"/>
              </a:rPr>
              <a:t>Removing tools and valuables from vehicles overnight and avoiding leaving any items on display.</a:t>
            </a:r>
          </a:p>
          <a:p>
            <a:pPr lvl="0" fontAlgn="t"/>
            <a:r>
              <a:rPr lang="en-GB" sz="1200" b="0" i="0" kern="1200" dirty="0">
                <a:solidFill>
                  <a:schemeClr val="tx1"/>
                </a:solidFill>
                <a:effectLst/>
                <a:latin typeface="+mn-lt"/>
                <a:ea typeface="+mn-ea"/>
                <a:cs typeface="+mn-cs"/>
              </a:rPr>
              <a:t>Reporting suspicious activity, unknown persons checking vehicles, or vehicles repeatedly driving slowly around residential roads.</a:t>
            </a:r>
          </a:p>
          <a:p>
            <a:pPr fontAlgn="t"/>
            <a:r>
              <a:rPr lang="en-GB" sz="1200" b="0" i="0" kern="1200" dirty="0">
                <a:solidFill>
                  <a:schemeClr val="tx1"/>
                </a:solidFill>
                <a:effectLst/>
                <a:latin typeface="+mn-lt"/>
                <a:ea typeface="+mn-ea"/>
                <a:cs typeface="+mn-cs"/>
              </a:rPr>
              <a:t>We will continue to monitor trends, identify any emerging hotspot locations, and provide preventative advice to residents affected by vehicle crime.</a:t>
            </a:r>
          </a:p>
          <a:p>
            <a:endParaRPr lang="en-GB" dirty="0"/>
          </a:p>
        </p:txBody>
      </p:sp>
      <p:sp>
        <p:nvSpPr>
          <p:cNvPr id="4" name="Slide Number Placeholder 3"/>
          <p:cNvSpPr>
            <a:spLocks noGrp="1"/>
          </p:cNvSpPr>
          <p:nvPr>
            <p:ph type="sldNum" sz="quarter" idx="10"/>
          </p:nvPr>
        </p:nvSpPr>
        <p:spPr/>
        <p:txBody>
          <a:bodyPr/>
          <a:lstStyle/>
          <a:p>
            <a:fld id="{BAAA4F9D-9122-4A9D-B82F-23455A65E598}" type="slidenum">
              <a:rPr lang="en-GB" smtClean="0"/>
              <a:t>8</a:t>
            </a:fld>
            <a:endParaRPr lang="en-GB"/>
          </a:p>
        </p:txBody>
      </p:sp>
    </p:spTree>
    <p:extLst>
      <p:ext uri="{BB962C8B-B14F-4D97-AF65-F5344CB8AC3E}">
        <p14:creationId xmlns:p14="http://schemas.microsoft.com/office/powerpoint/2010/main" val="287564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D05B4-A81F-EF90-2B44-0FBFBC5181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28D0F7-058E-F6FA-3BD9-1656000851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376DDA-B778-8B1D-CB67-8EFB97480E9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D01EB81-9E49-1437-35E1-460ED3B7F615}"/>
              </a:ext>
            </a:extLst>
          </p:cNvPr>
          <p:cNvSpPr>
            <a:spLocks noGrp="1"/>
          </p:cNvSpPr>
          <p:nvPr>
            <p:ph type="sldNum" sz="quarter" idx="10"/>
          </p:nvPr>
        </p:nvSpPr>
        <p:spPr/>
        <p:txBody>
          <a:bodyPr/>
          <a:lstStyle/>
          <a:p>
            <a:fld id="{BAAA4F9D-9122-4A9D-B82F-23455A65E598}" type="slidenum">
              <a:rPr lang="en-GB" smtClean="0"/>
              <a:t>9</a:t>
            </a:fld>
            <a:endParaRPr lang="en-GB"/>
          </a:p>
        </p:txBody>
      </p:sp>
    </p:spTree>
    <p:extLst>
      <p:ext uri="{BB962C8B-B14F-4D97-AF65-F5344CB8AC3E}">
        <p14:creationId xmlns:p14="http://schemas.microsoft.com/office/powerpoint/2010/main" val="3176455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We recorded eight residential burglaries during this period, although it is worth noting that several reports were linked to supported accommodation settings or circumstances where, following investigation, the incidents were believed to be connected to the occupant's vulnerability rather than a conventional burglary offence.</a:t>
            </a:r>
          </a:p>
          <a:p>
            <a:pPr fontAlgn="t"/>
            <a:r>
              <a:rPr lang="en-GB" sz="1200" b="0" i="0" kern="1200" dirty="0">
                <a:solidFill>
                  <a:schemeClr val="tx1"/>
                </a:solidFill>
                <a:effectLst/>
                <a:latin typeface="+mn-lt"/>
                <a:ea typeface="+mn-ea"/>
                <a:cs typeface="+mn-cs"/>
              </a:rPr>
              <a:t>Lordship Lane accounted for half of all residential burglary reports during this reporting period, making it the ward's most affected location. The most significant confirmed burglary involved a property on Fountain Drive where offenders forced entry during the daytime and stole a safe. We also saw an offence on Lordship Lane where a property was targeted whilst the occupants were away for a prolonged period.</a:t>
            </a:r>
          </a:p>
          <a:p>
            <a:pPr fontAlgn="t"/>
            <a:r>
              <a:rPr lang="en-GB" sz="1200" b="0" i="0" kern="1200" dirty="0">
                <a:solidFill>
                  <a:schemeClr val="tx1"/>
                </a:solidFill>
                <a:effectLst/>
                <a:latin typeface="+mn-lt"/>
                <a:ea typeface="+mn-ea"/>
                <a:cs typeface="+mn-cs"/>
              </a:rPr>
              <a:t>We continue to carry out reassurance visits to burglary victims, providing crime prevention advice and support following these often distressing offences. The team has also spent considerable time reviewing CCTV opportunities and carrying out local enquiries to identify offenders and develop intelligence.</a:t>
            </a:r>
          </a:p>
          <a:p>
            <a:pPr fontAlgn="t"/>
            <a:r>
              <a:rPr lang="en-GB" sz="1200" b="0" i="0" kern="1200" dirty="0">
                <a:solidFill>
                  <a:schemeClr val="tx1"/>
                </a:solidFill>
                <a:effectLst/>
                <a:latin typeface="+mn-lt"/>
                <a:ea typeface="+mn-ea"/>
                <a:cs typeface="+mn-cs"/>
              </a:rPr>
              <a:t>A positive update is that I, PC Wake, will be attending court in December in relation to a burglary offence on the ward where I identified the suspect through local enquiries and investigation. This demonstrates the value of officers knowing their local offenders and communities.</a:t>
            </a:r>
          </a:p>
          <a:p>
            <a:pPr fontAlgn="t"/>
            <a:r>
              <a:rPr lang="en-GB" sz="1200" b="0" i="0" kern="1200" dirty="0">
                <a:solidFill>
                  <a:schemeClr val="tx1"/>
                </a:solidFill>
                <a:effectLst/>
                <a:latin typeface="+mn-lt"/>
                <a:ea typeface="+mn-ea"/>
                <a:cs typeface="+mn-cs"/>
              </a:rPr>
              <a:t>In relation to commercial burglaries, three offences were recorded. Most notably, following a burglary at a garden centre on Park Hall Road, two suspects were identified by local officers and arrested.</a:t>
            </a:r>
          </a:p>
          <a:p>
            <a:pPr fontAlgn="t"/>
            <a:r>
              <a:rPr lang="en-GB" sz="1200" b="0" i="0" kern="1200" dirty="0">
                <a:solidFill>
                  <a:schemeClr val="tx1"/>
                </a:solidFill>
                <a:effectLst/>
                <a:latin typeface="+mn-lt"/>
                <a:ea typeface="+mn-ea"/>
                <a:cs typeface="+mn-cs"/>
              </a:rPr>
              <a:t>Prevention advice for residents includes:</a:t>
            </a:r>
          </a:p>
          <a:p>
            <a:pPr lvl="0" fontAlgn="t"/>
            <a:r>
              <a:rPr lang="en-GB" sz="1200" b="0" i="0" kern="1200" dirty="0">
                <a:solidFill>
                  <a:schemeClr val="tx1"/>
                </a:solidFill>
                <a:effectLst/>
                <a:latin typeface="+mn-lt"/>
                <a:ea typeface="+mn-ea"/>
                <a:cs typeface="+mn-cs"/>
              </a:rPr>
              <a:t>Ensuring all doors and windows are locked, even when at home.</a:t>
            </a:r>
          </a:p>
          <a:p>
            <a:pPr lvl="0" fontAlgn="t"/>
            <a:r>
              <a:rPr lang="en-GB" sz="1200" b="0" i="0" kern="1200" dirty="0">
                <a:solidFill>
                  <a:schemeClr val="tx1"/>
                </a:solidFill>
                <a:effectLst/>
                <a:latin typeface="+mn-lt"/>
                <a:ea typeface="+mn-ea"/>
                <a:cs typeface="+mn-cs"/>
              </a:rPr>
              <a:t>Using timer switches on lights when away from home.</a:t>
            </a:r>
          </a:p>
          <a:p>
            <a:pPr lvl="0" fontAlgn="t"/>
            <a:r>
              <a:rPr lang="en-GB" sz="1200" b="0" i="0" kern="1200" dirty="0">
                <a:solidFill>
                  <a:schemeClr val="tx1"/>
                </a:solidFill>
                <a:effectLst/>
                <a:latin typeface="+mn-lt"/>
                <a:ea typeface="+mn-ea"/>
                <a:cs typeface="+mn-cs"/>
              </a:rPr>
              <a:t>Asking trusted neighbours to keep an eye on properties during holidays and prolonged absences.</a:t>
            </a:r>
          </a:p>
          <a:p>
            <a:pPr lvl="0" fontAlgn="t"/>
            <a:r>
              <a:rPr lang="en-GB" sz="1200" b="0" i="0" kern="1200" dirty="0">
                <a:solidFill>
                  <a:schemeClr val="tx1"/>
                </a:solidFill>
                <a:effectLst/>
                <a:latin typeface="+mn-lt"/>
                <a:ea typeface="+mn-ea"/>
                <a:cs typeface="+mn-cs"/>
              </a:rPr>
              <a:t>Registering valuables and marking high-value property where possible.</a:t>
            </a:r>
          </a:p>
          <a:p>
            <a:pPr lvl="0" fontAlgn="t"/>
            <a:r>
              <a:rPr lang="en-GB" sz="1200" b="0" i="0" kern="1200" dirty="0">
                <a:solidFill>
                  <a:schemeClr val="tx1"/>
                </a:solidFill>
                <a:effectLst/>
                <a:latin typeface="+mn-lt"/>
                <a:ea typeface="+mn-ea"/>
                <a:cs typeface="+mn-cs"/>
              </a:rPr>
              <a:t>Ensuring side gates, sheds and garages are secure with quality locks.</a:t>
            </a:r>
          </a:p>
          <a:p>
            <a:pPr lvl="0" fontAlgn="t"/>
            <a:r>
              <a:rPr lang="en-GB" sz="1200" b="0" i="0" kern="1200" dirty="0">
                <a:solidFill>
                  <a:schemeClr val="tx1"/>
                </a:solidFill>
                <a:effectLst/>
                <a:latin typeface="+mn-lt"/>
                <a:ea typeface="+mn-ea"/>
                <a:cs typeface="+mn-cs"/>
              </a:rPr>
              <a:t>Maintaining CCTV, video doorbells and exterior lighting where available.</a:t>
            </a:r>
          </a:p>
          <a:p>
            <a:pPr lvl="0" fontAlgn="t"/>
            <a:r>
              <a:rPr lang="en-GB" sz="1200" b="0" i="0" kern="1200" dirty="0">
                <a:solidFill>
                  <a:schemeClr val="tx1"/>
                </a:solidFill>
                <a:effectLst/>
                <a:latin typeface="+mn-lt"/>
                <a:ea typeface="+mn-ea"/>
                <a:cs typeface="+mn-cs"/>
              </a:rPr>
              <a:t>Reporting suspicious behaviour promptly, particularly individuals seen entering gardens or rear access routes without legitimate reason.</a:t>
            </a:r>
          </a:p>
          <a:p>
            <a:endParaRPr lang="en-GB" dirty="0"/>
          </a:p>
        </p:txBody>
      </p:sp>
      <p:sp>
        <p:nvSpPr>
          <p:cNvPr id="4" name="Slide Number Placeholder 3"/>
          <p:cNvSpPr>
            <a:spLocks noGrp="1"/>
          </p:cNvSpPr>
          <p:nvPr>
            <p:ph type="sldNum" sz="quarter" idx="10"/>
          </p:nvPr>
        </p:nvSpPr>
        <p:spPr/>
        <p:txBody>
          <a:bodyPr/>
          <a:lstStyle/>
          <a:p>
            <a:fld id="{BAAA4F9D-9122-4A9D-B82F-23455A65E598}" type="slidenum">
              <a:rPr lang="en-GB" smtClean="0"/>
              <a:t>10</a:t>
            </a:fld>
            <a:endParaRPr lang="en-GB"/>
          </a:p>
        </p:txBody>
      </p:sp>
    </p:spTree>
    <p:extLst>
      <p:ext uri="{BB962C8B-B14F-4D97-AF65-F5344CB8AC3E}">
        <p14:creationId xmlns:p14="http://schemas.microsoft.com/office/powerpoint/2010/main" val="32469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7F4B4-12E1-DA22-FA9A-4AB36A406C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EC267-A268-8A1F-A144-83521F0D6F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5ECC66-77D5-AD96-2A57-E882692C93A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08AFA59-F7B7-535B-E4CD-172F344BBBA8}"/>
              </a:ext>
            </a:extLst>
          </p:cNvPr>
          <p:cNvSpPr>
            <a:spLocks noGrp="1"/>
          </p:cNvSpPr>
          <p:nvPr>
            <p:ph type="sldNum" sz="quarter" idx="10"/>
          </p:nvPr>
        </p:nvSpPr>
        <p:spPr/>
        <p:txBody>
          <a:bodyPr/>
          <a:lstStyle/>
          <a:p>
            <a:fld id="{BAAA4F9D-9122-4A9D-B82F-23455A65E598}" type="slidenum">
              <a:rPr lang="en-GB" smtClean="0"/>
              <a:t>11</a:t>
            </a:fld>
            <a:endParaRPr lang="en-GB"/>
          </a:p>
        </p:txBody>
      </p:sp>
    </p:spTree>
    <p:extLst>
      <p:ext uri="{BB962C8B-B14F-4D97-AF65-F5344CB8AC3E}">
        <p14:creationId xmlns:p14="http://schemas.microsoft.com/office/powerpoint/2010/main" val="4145370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We recorded three robberies during this reporting period. Whilst the numbers remain relatively low, robbery is one of the most impactful crimes due to the fear and trauma it can cause victims.</a:t>
            </a:r>
          </a:p>
          <a:p>
            <a:pPr fontAlgn="t"/>
            <a:r>
              <a:rPr lang="en-GB" sz="1200" b="0" i="0" kern="1200" dirty="0">
                <a:solidFill>
                  <a:schemeClr val="tx1"/>
                </a:solidFill>
                <a:effectLst/>
                <a:latin typeface="+mn-lt"/>
                <a:ea typeface="+mn-ea"/>
                <a:cs typeface="+mn-cs"/>
              </a:rPr>
              <a:t>Of particular concern were the two incidents on Huntslip Road involving school-age children who were targeted for their mobile phones. In both cases, suspects implied they were carrying a knife, which understandably caused significant distress to the victims. We are also encouraging young people and parents to take some simple preventative measures:</a:t>
            </a:r>
          </a:p>
          <a:p>
            <a:pPr lvl="0" fontAlgn="t"/>
            <a:r>
              <a:rPr lang="en-GB" sz="1200" b="0" i="0" kern="1200" dirty="0">
                <a:solidFill>
                  <a:schemeClr val="tx1"/>
                </a:solidFill>
                <a:effectLst/>
                <a:latin typeface="+mn-lt"/>
                <a:ea typeface="+mn-ea"/>
                <a:cs typeface="+mn-cs"/>
              </a:rPr>
              <a:t>Keep mobile phones out of sight when walking in public areas.</a:t>
            </a:r>
          </a:p>
          <a:p>
            <a:pPr lvl="0" fontAlgn="t"/>
            <a:r>
              <a:rPr lang="en-GB" sz="1200" b="0" i="0" kern="1200" dirty="0">
                <a:solidFill>
                  <a:schemeClr val="tx1"/>
                </a:solidFill>
                <a:effectLst/>
                <a:latin typeface="+mn-lt"/>
                <a:ea typeface="+mn-ea"/>
                <a:cs typeface="+mn-cs"/>
              </a:rPr>
              <a:t>Avoid using phones while walking, particularly when alone or distracted by headphones.</a:t>
            </a:r>
          </a:p>
          <a:p>
            <a:pPr lvl="0" fontAlgn="t"/>
            <a:r>
              <a:rPr lang="en-GB" sz="1200" b="0" i="0" kern="1200" dirty="0">
                <a:solidFill>
                  <a:schemeClr val="tx1"/>
                </a:solidFill>
                <a:effectLst/>
                <a:latin typeface="+mn-lt"/>
                <a:ea typeface="+mn-ea"/>
                <a:cs typeface="+mn-cs"/>
              </a:rPr>
              <a:t>Remain aware of surroundings and trust instincts if something feels wrong.</a:t>
            </a:r>
          </a:p>
          <a:p>
            <a:pPr lvl="0" fontAlgn="t"/>
            <a:r>
              <a:rPr lang="en-GB" sz="1200" b="0" i="0" kern="1200" dirty="0">
                <a:solidFill>
                  <a:schemeClr val="tx1"/>
                </a:solidFill>
                <a:effectLst/>
                <a:latin typeface="+mn-lt"/>
                <a:ea typeface="+mn-ea"/>
                <a:cs typeface="+mn-cs"/>
              </a:rPr>
              <a:t>Travel with friends where possible, especially during darker evenings.</a:t>
            </a:r>
          </a:p>
          <a:p>
            <a:pPr lvl="0" fontAlgn="t"/>
            <a:r>
              <a:rPr lang="en-GB" sz="1200" b="0" i="0" kern="1200" dirty="0">
                <a:solidFill>
                  <a:schemeClr val="tx1"/>
                </a:solidFill>
                <a:effectLst/>
                <a:latin typeface="+mn-lt"/>
                <a:ea typeface="+mn-ea"/>
                <a:cs typeface="+mn-cs"/>
              </a:rPr>
              <a:t>Report suspicious behaviour immediately and call 999 if someone is being threatened or an offence is in progress.</a:t>
            </a:r>
          </a:p>
          <a:p>
            <a:pPr lvl="0" fontAlgn="t"/>
            <a:r>
              <a:rPr lang="en-GB" sz="1200" b="0" i="0" kern="1200" dirty="0">
                <a:solidFill>
                  <a:schemeClr val="tx1"/>
                </a:solidFill>
                <a:effectLst/>
                <a:latin typeface="+mn-lt"/>
                <a:ea typeface="+mn-ea"/>
                <a:cs typeface="+mn-cs"/>
              </a:rPr>
              <a:t>Consider enabling phone tracking applications and ensuring device security features are activated.</a:t>
            </a:r>
          </a:p>
          <a:p>
            <a:pPr fontAlgn="t"/>
            <a:r>
              <a:rPr lang="en-GB" sz="1200" b="0" i="0" kern="1200" dirty="0">
                <a:solidFill>
                  <a:schemeClr val="tx1"/>
                </a:solidFill>
                <a:effectLst/>
                <a:latin typeface="+mn-lt"/>
                <a:ea typeface="+mn-ea"/>
                <a:cs typeface="+mn-cs"/>
              </a:rPr>
              <a:t>Whilst robbery figures remain relatively low on the ward, we will continue to monitor any emerging trends closely and maintain a visible presence around schools, transport routes and identified hotspot locations.</a:t>
            </a:r>
          </a:p>
          <a:p>
            <a:pPr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AAA4F9D-9122-4A9D-B82F-23455A65E598}" type="slidenum">
              <a:rPr lang="en-GB" smtClean="0"/>
              <a:t>12</a:t>
            </a:fld>
            <a:endParaRPr lang="en-GB"/>
          </a:p>
        </p:txBody>
      </p:sp>
    </p:spTree>
    <p:extLst>
      <p:ext uri="{BB962C8B-B14F-4D97-AF65-F5344CB8AC3E}">
        <p14:creationId xmlns:p14="http://schemas.microsoft.com/office/powerpoint/2010/main" val="3314609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03219-5124-F0D1-9B08-F5B048AEE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4CA315-671C-F529-010B-2492E13689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B6350F-80A6-7E84-1421-CC036DEFAAD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4A0C463-5C21-10C6-69F2-97512762F629}"/>
              </a:ext>
            </a:extLst>
          </p:cNvPr>
          <p:cNvSpPr>
            <a:spLocks noGrp="1"/>
          </p:cNvSpPr>
          <p:nvPr>
            <p:ph type="sldNum" sz="quarter" idx="10"/>
          </p:nvPr>
        </p:nvSpPr>
        <p:spPr/>
        <p:txBody>
          <a:bodyPr/>
          <a:lstStyle/>
          <a:p>
            <a:fld id="{BAAA4F9D-9122-4A9D-B82F-23455A65E598}" type="slidenum">
              <a:rPr lang="en-GB" smtClean="0"/>
              <a:t>13</a:t>
            </a:fld>
            <a:endParaRPr lang="en-GB"/>
          </a:p>
        </p:txBody>
      </p:sp>
    </p:spTree>
    <p:extLst>
      <p:ext uri="{BB962C8B-B14F-4D97-AF65-F5344CB8AC3E}">
        <p14:creationId xmlns:p14="http://schemas.microsoft.com/office/powerpoint/2010/main" val="791342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We recorded 11 thefts from person and 1 attempted theft during this period. The most significant theme continues to be phone snatches committed by offenders using e-bikes and scooters. Seven of the eleven offences fell into this category.</a:t>
            </a:r>
          </a:p>
          <a:p>
            <a:pPr fontAlgn="t"/>
            <a:r>
              <a:rPr lang="en-GB" sz="1200" b="0" i="0" kern="1200" dirty="0">
                <a:solidFill>
                  <a:schemeClr val="tx1"/>
                </a:solidFill>
                <a:effectLst/>
                <a:latin typeface="+mn-lt"/>
                <a:ea typeface="+mn-ea"/>
                <a:cs typeface="+mn-cs"/>
              </a:rPr>
              <a:t>Unfortunately, this type of offending presents a significant challenge for policing. In many cases, by the time an offence is reported the suspects have already travelled a considerable distance and often crossed borough boundaries. Due to the risks posed to members of the public, police officers cannot simply pursue every e-bike or scooter rider through busy streets without considering public safety.</a:t>
            </a:r>
          </a:p>
          <a:p>
            <a:pPr fontAlgn="t"/>
            <a:r>
              <a:rPr lang="en-GB" sz="1200" b="0" i="0" kern="1200" dirty="0">
                <a:solidFill>
                  <a:schemeClr val="tx1"/>
                </a:solidFill>
                <a:effectLst/>
                <a:latin typeface="+mn-lt"/>
                <a:ea typeface="+mn-ea"/>
                <a:cs typeface="+mn-cs"/>
              </a:rPr>
              <a:t>Whilst there are specialist tactics being trialled elsewhere in London, including specially trained officers using off-road motorcycles in central London areas with exceptionally high levels of this offending, the volume of offences in our area does not currently justify that capability being deployed locally.</a:t>
            </a:r>
          </a:p>
          <a:p>
            <a:pPr fontAlgn="t"/>
            <a:r>
              <a:rPr lang="en-GB" sz="1200" b="0" i="0" kern="1200" dirty="0">
                <a:solidFill>
                  <a:schemeClr val="tx1"/>
                </a:solidFill>
                <a:effectLst/>
                <a:latin typeface="+mn-lt"/>
                <a:ea typeface="+mn-ea"/>
                <a:cs typeface="+mn-cs"/>
              </a:rPr>
              <a:t>One positive development is the continued work taking place around the Crystal Palace border area. We are working closely with local councillors and policing teams across five neighbouring boroughs to share intelligence, identify offenders and tackle the cross-border nature of this crime. I'd particularly like to thank </a:t>
            </a:r>
            <a:r>
              <a:rPr lang="en-GB" sz="1200" b="1" i="0" kern="1200" dirty="0">
                <a:solidFill>
                  <a:schemeClr val="tx1"/>
                </a:solidFill>
                <a:effectLst/>
                <a:latin typeface="+mn-lt"/>
                <a:ea typeface="+mn-ea"/>
                <a:cs typeface="+mn-cs"/>
              </a:rPr>
              <a:t>Francis</a:t>
            </a:r>
            <a:r>
              <a:rPr lang="en-GB" sz="1200" b="0" i="0" kern="1200" dirty="0">
                <a:solidFill>
                  <a:schemeClr val="tx1"/>
                </a:solidFill>
                <a:effectLst/>
                <a:latin typeface="+mn-lt"/>
                <a:ea typeface="+mn-ea"/>
                <a:cs typeface="+mn-cs"/>
              </a:rPr>
              <a:t>, as well as </a:t>
            </a:r>
            <a:r>
              <a:rPr lang="en-GB" sz="1200" b="1" i="0" kern="1200" dirty="0">
                <a:solidFill>
                  <a:schemeClr val="tx1"/>
                </a:solidFill>
                <a:effectLst/>
                <a:latin typeface="+mn-lt"/>
                <a:ea typeface="+mn-ea"/>
                <a:cs typeface="+mn-cs"/>
              </a:rPr>
              <a:t>Councillors Sean and Ruth</a:t>
            </a:r>
            <a:r>
              <a:rPr lang="en-GB" sz="1200" b="0" i="0" kern="1200" dirty="0">
                <a:solidFill>
                  <a:schemeClr val="tx1"/>
                </a:solidFill>
                <a:effectLst/>
                <a:latin typeface="+mn-lt"/>
                <a:ea typeface="+mn-ea"/>
                <a:cs typeface="+mn-cs"/>
              </a:rPr>
              <a:t>, for their support and engagement in helping drive this partnership approach.</a:t>
            </a:r>
          </a:p>
          <a:p>
            <a:pPr fontAlgn="t"/>
            <a:r>
              <a:rPr lang="en-GB" sz="1200" b="0" i="0" kern="1200" dirty="0">
                <a:solidFill>
                  <a:schemeClr val="tx1"/>
                </a:solidFill>
                <a:effectLst/>
                <a:latin typeface="+mn-lt"/>
                <a:ea typeface="+mn-ea"/>
                <a:cs typeface="+mn-cs"/>
              </a:rPr>
              <a:t>Moving forward, residents can help reduce the risk of becoming victims by:</a:t>
            </a:r>
          </a:p>
          <a:p>
            <a:pPr lvl="0" fontAlgn="t"/>
            <a:r>
              <a:rPr lang="en-GB" sz="1200" b="0" i="0" kern="1200" dirty="0">
                <a:solidFill>
                  <a:schemeClr val="tx1"/>
                </a:solidFill>
                <a:effectLst/>
                <a:latin typeface="+mn-lt"/>
                <a:ea typeface="+mn-ea"/>
                <a:cs typeface="+mn-cs"/>
              </a:rPr>
              <a:t>Keeping mobile phones out of sight when not in use.</a:t>
            </a:r>
          </a:p>
          <a:p>
            <a:pPr lvl="0" fontAlgn="t"/>
            <a:r>
              <a:rPr lang="en-GB" sz="1200" b="0" i="0" kern="1200" dirty="0">
                <a:solidFill>
                  <a:schemeClr val="tx1"/>
                </a:solidFill>
                <a:effectLst/>
                <a:latin typeface="+mn-lt"/>
                <a:ea typeface="+mn-ea"/>
                <a:cs typeface="+mn-cs"/>
              </a:rPr>
              <a:t>Avoiding using phones near the roadside where offenders on bikes can easily grab them.</a:t>
            </a:r>
          </a:p>
          <a:p>
            <a:pPr lvl="0" fontAlgn="t"/>
            <a:r>
              <a:rPr lang="en-GB" sz="1200" b="0" i="0" kern="1200" dirty="0">
                <a:solidFill>
                  <a:schemeClr val="tx1"/>
                </a:solidFill>
                <a:effectLst/>
                <a:latin typeface="+mn-lt"/>
                <a:ea typeface="+mn-ea"/>
                <a:cs typeface="+mn-cs"/>
              </a:rPr>
              <a:t>Remaining aware of surroundings, particularly when walking with headphones on.</a:t>
            </a:r>
          </a:p>
          <a:p>
            <a:pPr lvl="0" fontAlgn="t"/>
            <a:r>
              <a:rPr lang="en-GB" sz="1200" b="0" i="0" kern="1200" dirty="0">
                <a:solidFill>
                  <a:schemeClr val="tx1"/>
                </a:solidFill>
                <a:effectLst/>
                <a:latin typeface="+mn-lt"/>
                <a:ea typeface="+mn-ea"/>
                <a:cs typeface="+mn-cs"/>
              </a:rPr>
              <a:t>Using tracking applications such as Find My iPhone or Android Device Manager.</a:t>
            </a:r>
          </a:p>
          <a:p>
            <a:pPr lvl="0" fontAlgn="t"/>
            <a:r>
              <a:rPr lang="en-GB" sz="1200" b="0" i="0" kern="1200" dirty="0">
                <a:solidFill>
                  <a:schemeClr val="tx1"/>
                </a:solidFill>
                <a:effectLst/>
                <a:latin typeface="+mn-lt"/>
                <a:ea typeface="+mn-ea"/>
                <a:cs typeface="+mn-cs"/>
              </a:rPr>
              <a:t>Enabling PIN, facial recognition and remote-locking features on devices.</a:t>
            </a:r>
          </a:p>
          <a:p>
            <a:pPr lvl="0" fontAlgn="t"/>
            <a:r>
              <a:rPr lang="en-GB" sz="1200" b="0" i="0" kern="1200" dirty="0">
                <a:solidFill>
                  <a:schemeClr val="tx1"/>
                </a:solidFill>
                <a:effectLst/>
                <a:latin typeface="+mn-lt"/>
                <a:ea typeface="+mn-ea"/>
                <a:cs typeface="+mn-cs"/>
              </a:rPr>
              <a:t>Recording IMEI numbers and ensuring cloud backups are activated.</a:t>
            </a:r>
          </a:p>
          <a:p>
            <a:pPr lvl="0" fontAlgn="t"/>
            <a:r>
              <a:rPr lang="en-GB" sz="1200" b="0" i="0" kern="1200" dirty="0">
                <a:solidFill>
                  <a:schemeClr val="tx1"/>
                </a:solidFill>
                <a:effectLst/>
                <a:latin typeface="+mn-lt"/>
                <a:ea typeface="+mn-ea"/>
                <a:cs typeface="+mn-cs"/>
              </a:rPr>
              <a:t>Reporting suspicious e-bike or scooter behaviour immediately, particularly where individuals are repeatedly targeting pedestrians.</a:t>
            </a:r>
          </a:p>
          <a:p>
            <a:pPr fontAlgn="t"/>
            <a:r>
              <a:rPr lang="en-GB" sz="1200" b="0" i="0" kern="1200" dirty="0">
                <a:solidFill>
                  <a:schemeClr val="tx1"/>
                </a:solidFill>
                <a:effectLst/>
                <a:latin typeface="+mn-lt"/>
                <a:ea typeface="+mn-ea"/>
                <a:cs typeface="+mn-cs"/>
              </a:rPr>
              <a:t>Whilst these offences remain difficult to prevent entirely, we continue to work with neighbouring boroughs and partners to identify offenders, understand emerging trends and reduce opportunities for phone-snatch robbery and theft across the ward.</a:t>
            </a:r>
          </a:p>
          <a:p>
            <a:endParaRPr lang="en-GB" dirty="0"/>
          </a:p>
        </p:txBody>
      </p:sp>
      <p:sp>
        <p:nvSpPr>
          <p:cNvPr id="4" name="Slide Number Placeholder 3"/>
          <p:cNvSpPr>
            <a:spLocks noGrp="1"/>
          </p:cNvSpPr>
          <p:nvPr>
            <p:ph type="sldNum" sz="quarter" idx="10"/>
          </p:nvPr>
        </p:nvSpPr>
        <p:spPr/>
        <p:txBody>
          <a:bodyPr/>
          <a:lstStyle/>
          <a:p>
            <a:fld id="{BAAA4F9D-9122-4A9D-B82F-23455A65E598}" type="slidenum">
              <a:rPr lang="en-GB" smtClean="0"/>
              <a:t>14</a:t>
            </a:fld>
            <a:endParaRPr lang="en-GB"/>
          </a:p>
        </p:txBody>
      </p:sp>
    </p:spTree>
    <p:extLst>
      <p:ext uri="{BB962C8B-B14F-4D97-AF65-F5344CB8AC3E}">
        <p14:creationId xmlns:p14="http://schemas.microsoft.com/office/powerpoint/2010/main" val="6403939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B141C-7894-297D-61FB-112CA7991C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A3B367-D10A-257C-B9D0-C5E148151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A60E2A-01B3-BB9F-B4E3-8BDDC24AE7F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00E18BD-C490-73AC-0559-C5B2A309C0C3}"/>
              </a:ext>
            </a:extLst>
          </p:cNvPr>
          <p:cNvSpPr>
            <a:spLocks noGrp="1"/>
          </p:cNvSpPr>
          <p:nvPr>
            <p:ph type="sldNum" sz="quarter" idx="10"/>
          </p:nvPr>
        </p:nvSpPr>
        <p:spPr/>
        <p:txBody>
          <a:bodyPr/>
          <a:lstStyle/>
          <a:p>
            <a:fld id="{BAAA4F9D-9122-4A9D-B82F-23455A65E598}" type="slidenum">
              <a:rPr lang="en-GB" smtClean="0"/>
              <a:t>15</a:t>
            </a:fld>
            <a:endParaRPr lang="en-GB"/>
          </a:p>
        </p:txBody>
      </p:sp>
    </p:spTree>
    <p:extLst>
      <p:ext uri="{BB962C8B-B14F-4D97-AF65-F5344CB8AC3E}">
        <p14:creationId xmlns:p14="http://schemas.microsoft.com/office/powerpoint/2010/main" val="1849268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F2FB7EB-0B8B-403E-9377-5BE0400B91F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4227747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FB7EB-0B8B-403E-9377-5BE0400B91F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2692217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2FB7EB-0B8B-403E-9377-5BE0400B91F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3132839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F2FB7EB-0B8B-403E-9377-5BE0400B91F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348024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F2FB7EB-0B8B-403E-9377-5BE0400B91F0}" type="datetimeFigureOut">
              <a:rPr lang="en-GB" smtClean="0"/>
              <a:t>12/10/2026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1215325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F2FB7EB-0B8B-403E-9377-5BE0400B91F0}" type="datetimeFigureOut">
              <a:rPr lang="en-GB" smtClean="0"/>
              <a:t>12/10/2026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1197338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2FB7EB-0B8B-403E-9377-5BE0400B91F0}" type="datetimeFigureOut">
              <a:rPr lang="en-GB" smtClean="0"/>
              <a:t>12/10/2026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3996746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FB7EB-0B8B-403E-9377-5BE0400B91F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1540989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FB7EB-0B8B-403E-9377-5BE0400B91F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1575175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FB7EB-0B8B-403E-9377-5BE0400B91F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40437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FB7EB-0B8B-403E-9377-5BE0400B91F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884619-7291-44BB-8C75-3DD7F3FDD742}" type="slidenum">
              <a:rPr lang="en-GB" smtClean="0"/>
              <a:t>‹#›</a:t>
            </a:fld>
            <a:endParaRPr lang="en-GB"/>
          </a:p>
        </p:txBody>
      </p:sp>
    </p:spTree>
    <p:extLst>
      <p:ext uri="{BB962C8B-B14F-4D97-AF65-F5344CB8AC3E}">
        <p14:creationId xmlns:p14="http://schemas.microsoft.com/office/powerpoint/2010/main" val="334988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2FB7EB-0B8B-403E-9377-5BE0400B91F0}" type="datetimeFigureOut">
              <a:rPr lang="en-GB" smtClean="0"/>
              <a:t>12/10/2026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884619-7291-44BB-8C75-3DD7F3FDD742}" type="slidenum">
              <a:rPr lang="en-GB" smtClean="0"/>
              <a:t>‹#›</a:t>
            </a:fld>
            <a:endParaRPr lang="en-GB"/>
          </a:p>
        </p:txBody>
      </p:sp>
    </p:spTree>
    <p:extLst>
      <p:ext uri="{BB962C8B-B14F-4D97-AF65-F5344CB8AC3E}">
        <p14:creationId xmlns:p14="http://schemas.microsoft.com/office/powerpoint/2010/main" val="1869467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mailto:dulwichwood@met.police.u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7" y="5096103"/>
            <a:ext cx="12193057" cy="1761897"/>
          </a:xfrm>
          <a:prstGeom prst="rect">
            <a:avLst/>
          </a:prstGeom>
        </p:spPr>
      </p:pic>
      <p:pic>
        <p:nvPicPr>
          <p:cNvPr id="6" name="irc_mi" descr="sn-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59" y="155275"/>
            <a:ext cx="4003912" cy="1035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7" name="Rectangle 6"/>
          <p:cNvSpPr/>
          <p:nvPr/>
        </p:nvSpPr>
        <p:spPr>
          <a:xfrm>
            <a:off x="0" y="1412852"/>
            <a:ext cx="7400469" cy="2585323"/>
          </a:xfrm>
          <a:prstGeom prst="rect">
            <a:avLst/>
          </a:prstGeom>
          <a:noFill/>
        </p:spPr>
        <p:txBody>
          <a:bodyPr wrap="square" lIns="91440" tIns="45720" rIns="91440" bIns="45720">
            <a:spAutoFit/>
          </a:bodyPr>
          <a:lstStyle/>
          <a:p>
            <a:pPr algn="ctr"/>
            <a:r>
              <a:rPr lang="en-US" sz="5400" dirty="0">
                <a:ln w="0"/>
                <a:effectLst>
                  <a:outerShdw blurRad="38100" dist="19050" dir="2700000" algn="tl" rotWithShape="0">
                    <a:schemeClr val="dk1">
                      <a:alpha val="40000"/>
                    </a:schemeClr>
                  </a:outerShdw>
                </a:effectLst>
              </a:rPr>
              <a:t>Dulwich Wood Ward Panel Meeting</a:t>
            </a:r>
          </a:p>
          <a:p>
            <a:pPr algn="ctr"/>
            <a:r>
              <a:rPr lang="en-US" sz="5400" dirty="0">
                <a:ln w="0"/>
                <a:effectLst>
                  <a:outerShdw blurRad="38100" dist="19050" dir="2700000" algn="tl" rotWithShape="0">
                    <a:schemeClr val="dk1">
                      <a:alpha val="40000"/>
                    </a:schemeClr>
                  </a:outerShdw>
                </a:effectLst>
              </a:rPr>
              <a:t>12</a:t>
            </a:r>
            <a:r>
              <a:rPr lang="en-US" sz="5400" baseline="30000" dirty="0">
                <a:ln w="0"/>
                <a:effectLst>
                  <a:outerShdw blurRad="38100" dist="19050" dir="2700000" algn="tl" rotWithShape="0">
                    <a:schemeClr val="dk1">
                      <a:alpha val="40000"/>
                    </a:schemeClr>
                  </a:outerShdw>
                </a:effectLst>
              </a:rPr>
              <a:t>th</a:t>
            </a:r>
            <a:r>
              <a:rPr lang="en-US" sz="5400" dirty="0">
                <a:ln w="0"/>
                <a:effectLst>
                  <a:outerShdw blurRad="38100" dist="19050" dir="2700000" algn="tl" rotWithShape="0">
                    <a:schemeClr val="dk1">
                      <a:alpha val="40000"/>
                    </a:schemeClr>
                  </a:outerShdw>
                </a:effectLst>
              </a:rPr>
              <a:t> October 2026</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2" name="Picture 1">
            <a:extLst>
              <a:ext uri="{FF2B5EF4-FFF2-40B4-BE49-F238E27FC236}">
                <a16:creationId xmlns:a16="http://schemas.microsoft.com/office/drawing/2014/main" id="{A9F49D9D-480F-2284-0735-D84BBA0DF30A}"/>
              </a:ext>
            </a:extLst>
          </p:cNvPr>
          <p:cNvPicPr>
            <a:picLocks noChangeAspect="1"/>
          </p:cNvPicPr>
          <p:nvPr/>
        </p:nvPicPr>
        <p:blipFill>
          <a:blip r:embed="rId4"/>
          <a:stretch>
            <a:fillRect/>
          </a:stretch>
        </p:blipFill>
        <p:spPr>
          <a:xfrm>
            <a:off x="7526929" y="429752"/>
            <a:ext cx="3591786" cy="5015396"/>
          </a:xfrm>
          <a:prstGeom prst="rect">
            <a:avLst/>
          </a:prstGeom>
        </p:spPr>
      </p:pic>
    </p:spTree>
    <p:extLst>
      <p:ext uri="{BB962C8B-B14F-4D97-AF65-F5344CB8AC3E}">
        <p14:creationId xmlns:p14="http://schemas.microsoft.com/office/powerpoint/2010/main" val="1837008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7" y="5096103"/>
            <a:ext cx="12193057" cy="1761897"/>
          </a:xfrm>
          <a:prstGeom prst="rect">
            <a:avLst/>
          </a:prstGeom>
        </p:spPr>
      </p:pic>
      <p:sp>
        <p:nvSpPr>
          <p:cNvPr id="2" name="Rectangle 1"/>
          <p:cNvSpPr/>
          <p:nvPr/>
        </p:nvSpPr>
        <p:spPr>
          <a:xfrm>
            <a:off x="425571" y="108288"/>
            <a:ext cx="4635260" cy="5016758"/>
          </a:xfrm>
          <a:prstGeom prst="rect">
            <a:avLst/>
          </a:prstGeom>
        </p:spPr>
        <p:txBody>
          <a:bodyPr wrap="square">
            <a:spAutoFit/>
          </a:bodyPr>
          <a:lstStyle/>
          <a:p>
            <a:r>
              <a:rPr lang="en-GB" sz="2000" b="1" u="sng" dirty="0"/>
              <a:t>Your Local SNT officers:</a:t>
            </a:r>
          </a:p>
          <a:p>
            <a:r>
              <a:rPr lang="en-GB" sz="2000" dirty="0"/>
              <a:t>PS Derek MAY</a:t>
            </a:r>
          </a:p>
          <a:p>
            <a:r>
              <a:rPr lang="en-GB" sz="2000" dirty="0"/>
              <a:t>PC Francesca WAKE</a:t>
            </a:r>
          </a:p>
          <a:p>
            <a:r>
              <a:rPr lang="en-GB" sz="2000" dirty="0"/>
              <a:t>PC Megan POWLEY</a:t>
            </a:r>
          </a:p>
          <a:p>
            <a:r>
              <a:rPr lang="en-GB" sz="2000" dirty="0"/>
              <a:t>PC Ethan WONG</a:t>
            </a:r>
          </a:p>
          <a:p>
            <a:r>
              <a:rPr lang="en-GB" sz="2000" dirty="0"/>
              <a:t>PCSO Simon JOHNSON</a:t>
            </a:r>
          </a:p>
          <a:p>
            <a:r>
              <a:rPr lang="en-GB" sz="2000" dirty="0"/>
              <a:t>PCSO Ed MUSTAFA </a:t>
            </a:r>
          </a:p>
          <a:p>
            <a:endParaRPr lang="en-GB" sz="2800" dirty="0">
              <a:hlinkClick r:id="rId3"/>
            </a:endParaRPr>
          </a:p>
          <a:p>
            <a:r>
              <a:rPr lang="en-GB" sz="1600" dirty="0">
                <a:hlinkClick r:id="rId3"/>
              </a:rPr>
              <a:t>dulwichwood@met.police.uk</a:t>
            </a:r>
            <a:endParaRPr lang="en-GB" sz="1600" dirty="0"/>
          </a:p>
          <a:p>
            <a:endParaRPr lang="en-GB" sz="1600" dirty="0"/>
          </a:p>
          <a:p>
            <a:r>
              <a:rPr lang="en-GB" sz="1600" dirty="0"/>
              <a:t>Total Abstractions 1</a:t>
            </a:r>
            <a:r>
              <a:rPr lang="en-GB" sz="1600" baseline="30000" dirty="0"/>
              <a:t>ST</a:t>
            </a:r>
            <a:r>
              <a:rPr lang="en-GB" sz="1600" dirty="0"/>
              <a:t> JULY – 30</a:t>
            </a:r>
            <a:r>
              <a:rPr lang="en-GB" sz="1600" baseline="30000" dirty="0"/>
              <a:t>TH</a:t>
            </a:r>
            <a:r>
              <a:rPr lang="en-GB" sz="1600" dirty="0"/>
              <a:t> SEPTEMBER</a:t>
            </a:r>
          </a:p>
          <a:p>
            <a:endParaRPr lang="en-GB" sz="1400" dirty="0"/>
          </a:p>
          <a:p>
            <a:r>
              <a:rPr lang="en-GB" sz="1200" dirty="0"/>
              <a:t>Abstractions are defined as working days away from the ward such as Southwark wide enforcement days of action, staffing up response team, reassurance patrols, Central AID, etc. </a:t>
            </a:r>
          </a:p>
          <a:p>
            <a:endParaRPr lang="en-GB" u="sng" dirty="0"/>
          </a:p>
          <a:p>
            <a:r>
              <a:rPr lang="en-GB" dirty="0"/>
              <a:t>Sgt – 15	PC – 55 	PCSO – 12	</a:t>
            </a:r>
          </a:p>
          <a:p>
            <a:endParaRPr lang="en-GB" dirty="0"/>
          </a:p>
        </p:txBody>
      </p:sp>
      <p:pic>
        <p:nvPicPr>
          <p:cNvPr id="3" name="Picture 2">
            <a:extLst>
              <a:ext uri="{FF2B5EF4-FFF2-40B4-BE49-F238E27FC236}">
                <a16:creationId xmlns:a16="http://schemas.microsoft.com/office/drawing/2014/main" id="{46E0C762-B7D5-5128-7184-6DB030D00635}"/>
              </a:ext>
            </a:extLst>
          </p:cNvPr>
          <p:cNvPicPr>
            <a:picLocks noChangeAspect="1"/>
          </p:cNvPicPr>
          <p:nvPr/>
        </p:nvPicPr>
        <p:blipFill>
          <a:blip r:embed="rId4"/>
          <a:stretch>
            <a:fillRect/>
          </a:stretch>
        </p:blipFill>
        <p:spPr>
          <a:xfrm>
            <a:off x="7798880" y="349967"/>
            <a:ext cx="3866805" cy="4746136"/>
          </a:xfrm>
          <a:prstGeom prst="rect">
            <a:avLst/>
          </a:prstGeom>
        </p:spPr>
      </p:pic>
    </p:spTree>
    <p:extLst>
      <p:ext uri="{BB962C8B-B14F-4D97-AF65-F5344CB8AC3E}">
        <p14:creationId xmlns:p14="http://schemas.microsoft.com/office/powerpoint/2010/main" val="3738258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A2B75-C0D2-CDA4-7307-AFBB8ABAB3B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F2B78C6-D5A9-4E05-3585-BC84D5F5EF82}"/>
              </a:ext>
            </a:extLst>
          </p:cNvPr>
          <p:cNvPicPr>
            <a:picLocks noChangeAspect="1"/>
          </p:cNvPicPr>
          <p:nvPr/>
        </p:nvPicPr>
        <p:blipFill>
          <a:blip r:embed="rId2"/>
          <a:stretch>
            <a:fillRect/>
          </a:stretch>
        </p:blipFill>
        <p:spPr>
          <a:xfrm>
            <a:off x="-1057" y="5096103"/>
            <a:ext cx="12193057" cy="1761897"/>
          </a:xfrm>
          <a:prstGeom prst="rect">
            <a:avLst/>
          </a:prstGeom>
        </p:spPr>
      </p:pic>
      <p:sp>
        <p:nvSpPr>
          <p:cNvPr id="7" name="TextBox 6">
            <a:extLst>
              <a:ext uri="{FF2B5EF4-FFF2-40B4-BE49-F238E27FC236}">
                <a16:creationId xmlns:a16="http://schemas.microsoft.com/office/drawing/2014/main" id="{CB3FE02E-9D98-2848-535A-4782A6849B99}"/>
              </a:ext>
            </a:extLst>
          </p:cNvPr>
          <p:cNvSpPr txBox="1"/>
          <p:nvPr/>
        </p:nvSpPr>
        <p:spPr>
          <a:xfrm>
            <a:off x="325326" y="252457"/>
            <a:ext cx="6096000" cy="784830"/>
          </a:xfrm>
          <a:prstGeom prst="rect">
            <a:avLst/>
          </a:prstGeom>
          <a:noFill/>
        </p:spPr>
        <p:txBody>
          <a:bodyPr wrap="square">
            <a:spAutoFit/>
          </a:bodyPr>
          <a:lstStyle/>
          <a:p>
            <a:r>
              <a:rPr lang="en-GB" sz="4500" b="1" u="sng" dirty="0"/>
              <a:t>Key stories: </a:t>
            </a:r>
            <a:endParaRPr lang="en-GB" sz="4500" dirty="0"/>
          </a:p>
        </p:txBody>
      </p:sp>
      <p:sp>
        <p:nvSpPr>
          <p:cNvPr id="8" name="Content Placeholder 2">
            <a:extLst>
              <a:ext uri="{FF2B5EF4-FFF2-40B4-BE49-F238E27FC236}">
                <a16:creationId xmlns:a16="http://schemas.microsoft.com/office/drawing/2014/main" id="{ABDBCE34-C00E-B0B6-76BC-B25F9E2AF59E}"/>
              </a:ext>
            </a:extLst>
          </p:cNvPr>
          <p:cNvSpPr>
            <a:spLocks noGrp="1"/>
          </p:cNvSpPr>
          <p:nvPr>
            <p:ph idx="1"/>
          </p:nvPr>
        </p:nvSpPr>
        <p:spPr>
          <a:xfrm>
            <a:off x="256168" y="1037287"/>
            <a:ext cx="11678605" cy="2391713"/>
          </a:xfrm>
        </p:spPr>
        <p:txBody>
          <a:bodyPr>
            <a:noAutofit/>
          </a:bodyPr>
          <a:lstStyle/>
          <a:p>
            <a:r>
              <a:rPr lang="en-GB" sz="1600" dirty="0"/>
              <a:t>As many of you will know, PC Ben Comfort left the Metropolitan Police on 6 July to take up a new role with Transport for London. We thank Ben for his contribution to the ward and wish him every success in his new position. On 5 October, we welcomed PC Ethan Wong to the Dulwich Wood Safer Neighbourhood Team. Ethan has recently completed his police training and is enthusiastic, highly motivated, and keen to begin working with the local community. He will be permanently based on Dulwich Wood Ward.</a:t>
            </a:r>
          </a:p>
          <a:p>
            <a:r>
              <a:rPr lang="en-GB" sz="1600" dirty="0"/>
              <a:t>PC Wake and PC Spencer-Avinson from Dulwich Village SNT arrested two prolific local nominals identified on the ward. One was wanted for failing to appear at court on two occasions, while the second was identified by local officers as being responsible for a parcel theft. Both were arrested, with the latter subsequently charged. Whilst the stolen parcel was of relatively low value (£19) and was recovered for the victim, it demonstrates our continued commitment to identifying offenders and taking positive action against those impacting our community.</a:t>
            </a:r>
          </a:p>
          <a:p>
            <a:r>
              <a:rPr lang="en-GB" sz="1600" dirty="0"/>
              <a:t>Whilst on patrol, PCSO Mustafa and PCSO Johnson identified a well-known local nominal linked to burglary and theft offences across the ward. The individual had been wanted for multiple offences for over six months. Following their intervention, the male was detained, arrested, charged, and remanded into custody to await court proceedings.</a:t>
            </a:r>
          </a:p>
          <a:p>
            <a:r>
              <a:rPr lang="en-GB" sz="1600" dirty="0"/>
              <a:t>PC Wake attended Croydon Magistrates' Court to give evidence against a prolific local shoplifting offender. Following the hearing, the defendant was found guilty, with sentencing scheduled for the end of October.</a:t>
            </a:r>
          </a:p>
          <a:p>
            <a:r>
              <a:rPr lang="en-GB" sz="1600" dirty="0"/>
              <a:t>We also said goodbye to our former inspector, Insp. Wilson, and welcomed our new inspector, Insp. Muriel, who is keen to meet residents, support local priorities, and spend time out on patrol across the wards she oversees.</a:t>
            </a:r>
          </a:p>
        </p:txBody>
      </p:sp>
    </p:spTree>
    <p:extLst>
      <p:ext uri="{BB962C8B-B14F-4D97-AF65-F5344CB8AC3E}">
        <p14:creationId xmlns:p14="http://schemas.microsoft.com/office/powerpoint/2010/main" val="3028696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0E3BB-371B-9EB2-A151-FD9FADEE451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C805668-1B9F-832E-9516-0CF8254CB597}"/>
              </a:ext>
            </a:extLst>
          </p:cNvPr>
          <p:cNvPicPr>
            <a:picLocks noChangeAspect="1"/>
          </p:cNvPicPr>
          <p:nvPr/>
        </p:nvPicPr>
        <p:blipFill>
          <a:blip r:embed="rId2"/>
          <a:stretch>
            <a:fillRect/>
          </a:stretch>
        </p:blipFill>
        <p:spPr>
          <a:xfrm>
            <a:off x="-1057" y="5096103"/>
            <a:ext cx="12193057" cy="1761897"/>
          </a:xfrm>
          <a:prstGeom prst="rect">
            <a:avLst/>
          </a:prstGeom>
        </p:spPr>
      </p:pic>
      <p:sp>
        <p:nvSpPr>
          <p:cNvPr id="7" name="TextBox 6">
            <a:extLst>
              <a:ext uri="{FF2B5EF4-FFF2-40B4-BE49-F238E27FC236}">
                <a16:creationId xmlns:a16="http://schemas.microsoft.com/office/drawing/2014/main" id="{7BFDD93A-B374-6DB4-2EB2-C25708222390}"/>
              </a:ext>
            </a:extLst>
          </p:cNvPr>
          <p:cNvSpPr txBox="1"/>
          <p:nvPr/>
        </p:nvSpPr>
        <p:spPr>
          <a:xfrm>
            <a:off x="325327" y="106543"/>
            <a:ext cx="6096000" cy="523220"/>
          </a:xfrm>
          <a:prstGeom prst="rect">
            <a:avLst/>
          </a:prstGeom>
          <a:noFill/>
        </p:spPr>
        <p:txBody>
          <a:bodyPr wrap="square">
            <a:spAutoFit/>
          </a:bodyPr>
          <a:lstStyle/>
          <a:p>
            <a:pPr fontAlgn="t">
              <a:lnSpc>
                <a:spcPct val="100000"/>
              </a:lnSpc>
              <a:buNone/>
            </a:pPr>
            <a:r>
              <a:rPr lang="en-GB" sz="2800" b="1" u="sng" dirty="0"/>
              <a:t>A Personal Update:</a:t>
            </a:r>
          </a:p>
        </p:txBody>
      </p:sp>
      <p:sp>
        <p:nvSpPr>
          <p:cNvPr id="8" name="Content Placeholder 2">
            <a:extLst>
              <a:ext uri="{FF2B5EF4-FFF2-40B4-BE49-F238E27FC236}">
                <a16:creationId xmlns:a16="http://schemas.microsoft.com/office/drawing/2014/main" id="{7E6A6BEA-268C-3876-B0E8-1E3CCF5116BC}"/>
              </a:ext>
            </a:extLst>
          </p:cNvPr>
          <p:cNvSpPr>
            <a:spLocks noGrp="1"/>
          </p:cNvSpPr>
          <p:nvPr>
            <p:ph idx="1"/>
          </p:nvPr>
        </p:nvSpPr>
        <p:spPr>
          <a:xfrm>
            <a:off x="136187" y="712448"/>
            <a:ext cx="8104796" cy="4300970"/>
          </a:xfrm>
        </p:spPr>
        <p:txBody>
          <a:bodyPr>
            <a:noAutofit/>
          </a:bodyPr>
          <a:lstStyle/>
          <a:p>
            <a:pPr marL="0" indent="0">
              <a:buNone/>
            </a:pPr>
            <a:r>
              <a:rPr lang="en-GB" sz="1600" dirty="0"/>
              <a:t>The final update is a more personal one.</a:t>
            </a:r>
          </a:p>
          <a:p>
            <a:pPr marL="0" indent="0">
              <a:buNone/>
            </a:pPr>
            <a:r>
              <a:rPr lang="en-GB" sz="1600" dirty="0"/>
              <a:t>After four and a half incredibly rewarding years serving the residents of Dulwich Wood, I will be leaving the ward at the end of October to take up a role within Counter Terrorism Policing.</a:t>
            </a:r>
          </a:p>
          <a:p>
            <a:pPr marL="0" indent="0">
              <a:buNone/>
            </a:pPr>
            <a:r>
              <a:rPr lang="en-GB" sz="1600" dirty="0"/>
              <a:t>Serving as your local ward officer has been both a privilege and an honour. Throughout my time here, I have had the opportunity to work alongside residents, Ward Panel members, councillors, local businesses, schools, and partner agencies to tackle issues that matter to our community. Together, we have addressed crime and anti-social behaviour, supported vulnerable residents, and built strong relationships that have made Dulwich Wood such a special ward to police. </a:t>
            </a:r>
          </a:p>
          <a:p>
            <a:pPr marL="0" indent="0">
              <a:buNone/>
            </a:pPr>
            <a:r>
              <a:rPr lang="en-GB" sz="1600" dirty="0"/>
              <a:t>I am immensely proud of everything we have achieved over the last four and a half years. The ward has given me experiences, opportunities, and friendships that I will carry throughout my career. Whilst I am excited to begin this new chapter, Dulwich Wood will always hold a special place in my heart. I would like to sincerely thank everyone who has supported me, challenged me, and worked alongside me during my time here. </a:t>
            </a:r>
          </a:p>
          <a:p>
            <a:pPr marL="0" indent="0">
              <a:buNone/>
            </a:pPr>
            <a:r>
              <a:rPr lang="en-GB" sz="1600" dirty="0"/>
              <a:t>It has genuinely been a pleasure serving this community, and I leave knowing the ward remains in very capable hands.</a:t>
            </a:r>
          </a:p>
          <a:p>
            <a:pPr marL="0" indent="0">
              <a:buNone/>
            </a:pPr>
            <a:r>
              <a:rPr lang="en-GB" sz="1600" dirty="0"/>
              <a:t>Thank you for allowing me to be your ward officer.</a:t>
            </a:r>
          </a:p>
        </p:txBody>
      </p:sp>
      <p:pic>
        <p:nvPicPr>
          <p:cNvPr id="5" name="Picture 4">
            <a:extLst>
              <a:ext uri="{FF2B5EF4-FFF2-40B4-BE49-F238E27FC236}">
                <a16:creationId xmlns:a16="http://schemas.microsoft.com/office/drawing/2014/main" id="{F69FC180-06E1-1BF7-5C93-D865C9BDD85A}"/>
              </a:ext>
            </a:extLst>
          </p:cNvPr>
          <p:cNvPicPr>
            <a:picLocks noChangeAspect="1"/>
          </p:cNvPicPr>
          <p:nvPr/>
        </p:nvPicPr>
        <p:blipFill>
          <a:blip r:embed="rId3"/>
          <a:stretch>
            <a:fillRect/>
          </a:stretch>
        </p:blipFill>
        <p:spPr>
          <a:xfrm>
            <a:off x="8361818" y="960503"/>
            <a:ext cx="3504855" cy="3504855"/>
          </a:xfrm>
          <a:prstGeom prst="rect">
            <a:avLst/>
          </a:prstGeom>
        </p:spPr>
      </p:pic>
    </p:spTree>
    <p:extLst>
      <p:ext uri="{BB962C8B-B14F-4D97-AF65-F5344CB8AC3E}">
        <p14:creationId xmlns:p14="http://schemas.microsoft.com/office/powerpoint/2010/main" val="771939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4987787"/>
            <a:ext cx="12193057" cy="1870213"/>
          </a:xfrm>
          <a:prstGeom prst="rect">
            <a:avLst/>
          </a:prstGeom>
        </p:spPr>
      </p:pic>
      <p:sp>
        <p:nvSpPr>
          <p:cNvPr id="6" name="TextBox 5"/>
          <p:cNvSpPr txBox="1"/>
          <p:nvPr/>
        </p:nvSpPr>
        <p:spPr>
          <a:xfrm>
            <a:off x="236416" y="96520"/>
            <a:ext cx="6158034" cy="461665"/>
          </a:xfrm>
          <a:prstGeom prst="rect">
            <a:avLst/>
          </a:prstGeom>
          <a:noFill/>
        </p:spPr>
        <p:txBody>
          <a:bodyPr wrap="square" rtlCol="0">
            <a:spAutoFit/>
          </a:bodyPr>
          <a:lstStyle/>
          <a:p>
            <a:r>
              <a:rPr lang="en-GB" sz="2400" b="1" dirty="0"/>
              <a:t>Crime Summary – Year on Year Comparison</a:t>
            </a:r>
          </a:p>
        </p:txBody>
      </p:sp>
      <p:graphicFrame>
        <p:nvGraphicFramePr>
          <p:cNvPr id="12" name="Table 11"/>
          <p:cNvGraphicFramePr>
            <a:graphicFrameLocks noGrp="1"/>
          </p:cNvGraphicFramePr>
          <p:nvPr>
            <p:extLst>
              <p:ext uri="{D42A27DB-BD31-4B8C-83A1-F6EECF244321}">
                <p14:modId xmlns:p14="http://schemas.microsoft.com/office/powerpoint/2010/main" val="4231781570"/>
              </p:ext>
            </p:extLst>
          </p:nvPr>
        </p:nvGraphicFramePr>
        <p:xfrm>
          <a:off x="2032000" y="719666"/>
          <a:ext cx="8128000" cy="36728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848470462"/>
                    </a:ext>
                  </a:extLst>
                </a:gridCol>
                <a:gridCol w="2032000">
                  <a:extLst>
                    <a:ext uri="{9D8B030D-6E8A-4147-A177-3AD203B41FA5}">
                      <a16:colId xmlns:a16="http://schemas.microsoft.com/office/drawing/2014/main" val="3916650643"/>
                    </a:ext>
                  </a:extLst>
                </a:gridCol>
                <a:gridCol w="2032000">
                  <a:extLst>
                    <a:ext uri="{9D8B030D-6E8A-4147-A177-3AD203B41FA5}">
                      <a16:colId xmlns:a16="http://schemas.microsoft.com/office/drawing/2014/main" val="344830663"/>
                    </a:ext>
                  </a:extLst>
                </a:gridCol>
                <a:gridCol w="2032000">
                  <a:extLst>
                    <a:ext uri="{9D8B030D-6E8A-4147-A177-3AD203B41FA5}">
                      <a16:colId xmlns:a16="http://schemas.microsoft.com/office/drawing/2014/main" val="783819240"/>
                    </a:ext>
                  </a:extLst>
                </a:gridCol>
              </a:tblGrid>
              <a:tr h="370840">
                <a:tc>
                  <a:txBody>
                    <a:bodyPr/>
                    <a:lstStyle/>
                    <a:p>
                      <a:endParaRPr lang="en-GB" dirty="0"/>
                    </a:p>
                  </a:txBody>
                  <a:tcPr/>
                </a:tc>
                <a:tc>
                  <a:txBody>
                    <a:bodyPr/>
                    <a:lstStyle/>
                    <a:p>
                      <a:pPr algn="ctr"/>
                      <a:r>
                        <a:rPr lang="en-GB" dirty="0"/>
                        <a:t>PERIOD THIS YEAR</a:t>
                      </a:r>
                    </a:p>
                  </a:txBody>
                  <a:tcPr/>
                </a:tc>
                <a:tc>
                  <a:txBody>
                    <a:bodyPr/>
                    <a:lstStyle/>
                    <a:p>
                      <a:pPr algn="ctr"/>
                      <a:r>
                        <a:rPr lang="en-GB" dirty="0"/>
                        <a:t>PERIOD LAST YEAR</a:t>
                      </a:r>
                    </a:p>
                  </a:txBody>
                  <a:tcPr/>
                </a:tc>
                <a:tc>
                  <a:txBody>
                    <a:bodyPr/>
                    <a:lstStyle/>
                    <a:p>
                      <a:pPr algn="ctr"/>
                      <a:r>
                        <a:rPr lang="en-GB" dirty="0"/>
                        <a:t>YOY Difference</a:t>
                      </a:r>
                    </a:p>
                  </a:txBody>
                  <a:tcPr/>
                </a:tc>
                <a:extLst>
                  <a:ext uri="{0D108BD9-81ED-4DB2-BD59-A6C34878D82A}">
                    <a16:rowId xmlns:a16="http://schemas.microsoft.com/office/drawing/2014/main" val="21046146"/>
                  </a:ext>
                </a:extLst>
              </a:tr>
              <a:tr h="370840">
                <a:tc>
                  <a:txBody>
                    <a:bodyPr/>
                    <a:lstStyle/>
                    <a:p>
                      <a:r>
                        <a:rPr lang="en-GB" dirty="0"/>
                        <a:t>Robbery</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-1</a:t>
                      </a:r>
                    </a:p>
                  </a:txBody>
                  <a:tcPr/>
                </a:tc>
                <a:extLst>
                  <a:ext uri="{0D108BD9-81ED-4DB2-BD59-A6C34878D82A}">
                    <a16:rowId xmlns:a16="http://schemas.microsoft.com/office/drawing/2014/main" val="3453572280"/>
                  </a:ext>
                </a:extLst>
              </a:tr>
              <a:tr h="370840">
                <a:tc>
                  <a:txBody>
                    <a:bodyPr/>
                    <a:lstStyle/>
                    <a:p>
                      <a:r>
                        <a:rPr lang="en-GB" dirty="0"/>
                        <a:t>Theft from motor vehicle</a:t>
                      </a:r>
                    </a:p>
                  </a:txBody>
                  <a:tcPr/>
                </a:tc>
                <a:tc>
                  <a:txBody>
                    <a:bodyPr/>
                    <a:lstStyle/>
                    <a:p>
                      <a:pPr algn="ctr"/>
                      <a:r>
                        <a:rPr lang="en-GB" dirty="0"/>
                        <a:t>15</a:t>
                      </a:r>
                    </a:p>
                  </a:txBody>
                  <a:tcPr/>
                </a:tc>
                <a:tc>
                  <a:txBody>
                    <a:bodyPr/>
                    <a:lstStyle/>
                    <a:p>
                      <a:pPr algn="ctr"/>
                      <a:r>
                        <a:rPr lang="en-GB" dirty="0"/>
                        <a:t>10</a:t>
                      </a:r>
                    </a:p>
                  </a:txBody>
                  <a:tcPr/>
                </a:tc>
                <a:tc>
                  <a:txBody>
                    <a:bodyPr/>
                    <a:lstStyle/>
                    <a:p>
                      <a:pPr algn="ctr"/>
                      <a:r>
                        <a:rPr lang="en-GB" dirty="0"/>
                        <a:t>+5</a:t>
                      </a:r>
                    </a:p>
                  </a:txBody>
                  <a:tcPr/>
                </a:tc>
                <a:extLst>
                  <a:ext uri="{0D108BD9-81ED-4DB2-BD59-A6C34878D82A}">
                    <a16:rowId xmlns:a16="http://schemas.microsoft.com/office/drawing/2014/main" val="2278144389"/>
                  </a:ext>
                </a:extLst>
              </a:tr>
              <a:tr h="370840">
                <a:tc>
                  <a:txBody>
                    <a:bodyPr/>
                    <a:lstStyle/>
                    <a:p>
                      <a:r>
                        <a:rPr lang="en-GB" dirty="0"/>
                        <a:t>Theft of motor vehicle</a:t>
                      </a:r>
                    </a:p>
                  </a:txBody>
                  <a:tcPr/>
                </a:tc>
                <a:tc>
                  <a:txBody>
                    <a:bodyPr/>
                    <a:lstStyle/>
                    <a:p>
                      <a:pPr algn="ctr"/>
                      <a:r>
                        <a:rPr lang="en-GB" dirty="0"/>
                        <a:t>15</a:t>
                      </a:r>
                    </a:p>
                  </a:txBody>
                  <a:tcPr/>
                </a:tc>
                <a:tc>
                  <a:txBody>
                    <a:bodyPr/>
                    <a:lstStyle/>
                    <a:p>
                      <a:pPr algn="ctr"/>
                      <a:r>
                        <a:rPr lang="en-GB" dirty="0"/>
                        <a:t>13</a:t>
                      </a:r>
                    </a:p>
                  </a:txBody>
                  <a:tcPr/>
                </a:tc>
                <a:tc>
                  <a:txBody>
                    <a:bodyPr/>
                    <a:lstStyle/>
                    <a:p>
                      <a:pPr algn="ctr"/>
                      <a:r>
                        <a:rPr lang="en-GB" dirty="0"/>
                        <a:t>+2</a:t>
                      </a:r>
                    </a:p>
                  </a:txBody>
                  <a:tcPr/>
                </a:tc>
                <a:extLst>
                  <a:ext uri="{0D108BD9-81ED-4DB2-BD59-A6C34878D82A}">
                    <a16:rowId xmlns:a16="http://schemas.microsoft.com/office/drawing/2014/main" val="3802180908"/>
                  </a:ext>
                </a:extLst>
              </a:tr>
              <a:tr h="370840">
                <a:tc>
                  <a:txBody>
                    <a:bodyPr/>
                    <a:lstStyle/>
                    <a:p>
                      <a:r>
                        <a:rPr lang="en-GB" dirty="0"/>
                        <a:t>Burglary (residential)</a:t>
                      </a:r>
                    </a:p>
                  </a:txBody>
                  <a:tcPr/>
                </a:tc>
                <a:tc>
                  <a:txBody>
                    <a:bodyPr/>
                    <a:lstStyle/>
                    <a:p>
                      <a:pPr algn="ctr"/>
                      <a:r>
                        <a:rPr lang="en-GB" dirty="0"/>
                        <a:t>10</a:t>
                      </a:r>
                    </a:p>
                  </a:txBody>
                  <a:tcPr/>
                </a:tc>
                <a:tc>
                  <a:txBody>
                    <a:bodyPr/>
                    <a:lstStyle/>
                    <a:p>
                      <a:pPr algn="ctr"/>
                      <a:r>
                        <a:rPr lang="en-GB" dirty="0"/>
                        <a:t>12</a:t>
                      </a:r>
                    </a:p>
                  </a:txBody>
                  <a:tcPr/>
                </a:tc>
                <a:tc>
                  <a:txBody>
                    <a:bodyPr/>
                    <a:lstStyle/>
                    <a:p>
                      <a:pPr algn="ctr"/>
                      <a:r>
                        <a:rPr lang="en-GB" dirty="0"/>
                        <a:t>-2</a:t>
                      </a:r>
                    </a:p>
                  </a:txBody>
                  <a:tcPr/>
                </a:tc>
                <a:extLst>
                  <a:ext uri="{0D108BD9-81ED-4DB2-BD59-A6C34878D82A}">
                    <a16:rowId xmlns:a16="http://schemas.microsoft.com/office/drawing/2014/main" val="1548149"/>
                  </a:ext>
                </a:extLst>
              </a:tr>
              <a:tr h="370840">
                <a:tc>
                  <a:txBody>
                    <a:bodyPr/>
                    <a:lstStyle/>
                    <a:p>
                      <a:r>
                        <a:rPr lang="en-GB" dirty="0"/>
                        <a:t>Burglary (commercial)</a:t>
                      </a:r>
                    </a:p>
                  </a:txBody>
                  <a:tcPr/>
                </a:tc>
                <a:tc>
                  <a:txBody>
                    <a:bodyPr/>
                    <a:lstStyle/>
                    <a:p>
                      <a:pPr algn="ctr"/>
                      <a:r>
                        <a:rPr lang="en-GB" dirty="0"/>
                        <a:t>3</a:t>
                      </a:r>
                    </a:p>
                  </a:txBody>
                  <a:tcPr/>
                </a:tc>
                <a:tc>
                  <a:txBody>
                    <a:bodyPr/>
                    <a:lstStyle/>
                    <a:p>
                      <a:pPr algn="ctr"/>
                      <a:r>
                        <a:rPr lang="en-GB" dirty="0"/>
                        <a:t>5</a:t>
                      </a:r>
                    </a:p>
                  </a:txBody>
                  <a:tcPr/>
                </a:tc>
                <a:tc>
                  <a:txBody>
                    <a:bodyPr/>
                    <a:lstStyle/>
                    <a:p>
                      <a:pPr algn="ctr"/>
                      <a:r>
                        <a:rPr lang="en-GB" dirty="0"/>
                        <a:t>-2</a:t>
                      </a:r>
                    </a:p>
                  </a:txBody>
                  <a:tcPr/>
                </a:tc>
                <a:extLst>
                  <a:ext uri="{0D108BD9-81ED-4DB2-BD59-A6C34878D82A}">
                    <a16:rowId xmlns:a16="http://schemas.microsoft.com/office/drawing/2014/main" val="1658223375"/>
                  </a:ext>
                </a:extLst>
              </a:tr>
              <a:tr h="370840">
                <a:tc>
                  <a:txBody>
                    <a:bodyPr/>
                    <a:lstStyle/>
                    <a:p>
                      <a:r>
                        <a:rPr lang="en-GB" dirty="0"/>
                        <a:t>Theft from Person</a:t>
                      </a:r>
                    </a:p>
                  </a:txBody>
                  <a:tcPr/>
                </a:tc>
                <a:tc>
                  <a:txBody>
                    <a:bodyPr/>
                    <a:lstStyle/>
                    <a:p>
                      <a:pPr algn="ctr"/>
                      <a:r>
                        <a:rPr lang="en-GB" dirty="0"/>
                        <a:t>11</a:t>
                      </a:r>
                    </a:p>
                  </a:txBody>
                  <a:tcPr/>
                </a:tc>
                <a:tc>
                  <a:txBody>
                    <a:bodyPr/>
                    <a:lstStyle/>
                    <a:p>
                      <a:pPr algn="ctr"/>
                      <a:r>
                        <a:rPr lang="en-GB" dirty="0"/>
                        <a:t>7</a:t>
                      </a:r>
                    </a:p>
                  </a:txBody>
                  <a:tcPr/>
                </a:tc>
                <a:tc>
                  <a:txBody>
                    <a:bodyPr/>
                    <a:lstStyle/>
                    <a:p>
                      <a:pPr algn="ctr"/>
                      <a:r>
                        <a:rPr lang="en-GB" dirty="0"/>
                        <a:t>+4</a:t>
                      </a:r>
                    </a:p>
                  </a:txBody>
                  <a:tcPr/>
                </a:tc>
                <a:extLst>
                  <a:ext uri="{0D108BD9-81ED-4DB2-BD59-A6C34878D82A}">
                    <a16:rowId xmlns:a16="http://schemas.microsoft.com/office/drawing/2014/main" val="4277958041"/>
                  </a:ext>
                </a:extLst>
              </a:tr>
            </a:tbl>
          </a:graphicData>
        </a:graphic>
      </p:graphicFrame>
    </p:spTree>
    <p:extLst>
      <p:ext uri="{BB962C8B-B14F-4D97-AF65-F5344CB8AC3E}">
        <p14:creationId xmlns:p14="http://schemas.microsoft.com/office/powerpoint/2010/main" val="1385155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4987787"/>
            <a:ext cx="12193057" cy="1870213"/>
          </a:xfrm>
          <a:prstGeom prst="rect">
            <a:avLst/>
          </a:prstGeom>
        </p:spPr>
      </p:pic>
      <p:sp>
        <p:nvSpPr>
          <p:cNvPr id="3" name="Rectangle 2"/>
          <p:cNvSpPr/>
          <p:nvPr/>
        </p:nvSpPr>
        <p:spPr>
          <a:xfrm>
            <a:off x="211016" y="479327"/>
            <a:ext cx="11627547" cy="4801314"/>
          </a:xfrm>
          <a:prstGeom prst="rect">
            <a:avLst/>
          </a:prstGeom>
        </p:spPr>
        <p:txBody>
          <a:bodyPr wrap="square">
            <a:spAutoFit/>
          </a:bodyPr>
          <a:lstStyle/>
          <a:p>
            <a:r>
              <a:rPr lang="en-GB" sz="2400" b="1" u="sng" dirty="0"/>
              <a:t>JULY-SEPTEMBER:</a:t>
            </a:r>
            <a:endParaRPr lang="en-GB" dirty="0">
              <a:solidFill>
                <a:srgbClr val="FF0000"/>
              </a:solidFill>
            </a:endParaRPr>
          </a:p>
          <a:p>
            <a:r>
              <a:rPr lang="en-GB" dirty="0"/>
              <a:t>Theft from Motor Vehicle: 15</a:t>
            </a:r>
          </a:p>
          <a:p>
            <a:r>
              <a:rPr lang="en-GB" dirty="0"/>
              <a:t>Interference with Motor Vehicle: 5</a:t>
            </a:r>
          </a:p>
          <a:p>
            <a:endParaRPr lang="en-GB" sz="1600" dirty="0">
              <a:solidFill>
                <a:srgbClr val="FF0000"/>
              </a:solidFill>
            </a:endParaRPr>
          </a:p>
          <a:p>
            <a:r>
              <a:rPr lang="en-GB" sz="2000" b="1" dirty="0"/>
              <a:t>Trends:</a:t>
            </a:r>
          </a:p>
          <a:p>
            <a:pPr marL="342900" lvl="0" indent="-342900" fontAlgn="t">
              <a:lnSpc>
                <a:spcPct val="100000"/>
              </a:lnSpc>
              <a:buFont typeface="Arial" panose="020B0604020202020204" pitchFamily="34" charset="0"/>
              <a:buChar char="•"/>
            </a:pPr>
            <a:r>
              <a:rPr lang="en-GB" sz="1600" dirty="0"/>
              <a:t>Number plate thefts remain the most common offence type, accounting for 5 of the 20 reports (25% of all incidents).</a:t>
            </a:r>
          </a:p>
          <a:p>
            <a:pPr marL="342900" lvl="0" indent="-342900" fontAlgn="t">
              <a:lnSpc>
                <a:spcPct val="100000"/>
              </a:lnSpc>
              <a:buFont typeface="Arial" panose="020B0604020202020204" pitchFamily="34" charset="0"/>
              <a:buChar char="•"/>
            </a:pPr>
            <a:r>
              <a:rPr lang="en-GB" sz="1600" dirty="0"/>
              <a:t>Acacia Grove was the most affected location, recording three separate offences, including two thefts and a stolen disabled parking permit.</a:t>
            </a:r>
          </a:p>
          <a:p>
            <a:pPr marL="342900" lvl="0" indent="-342900" fontAlgn="t">
              <a:lnSpc>
                <a:spcPct val="100000"/>
              </a:lnSpc>
              <a:buFont typeface="Arial" panose="020B0604020202020204" pitchFamily="34" charset="0"/>
              <a:buChar char="•"/>
            </a:pPr>
            <a:r>
              <a:rPr lang="en-GB" sz="1600" dirty="0"/>
              <a:t>Glazebrook Close also experienced repeat offending, with two separate theft from motor vehicle reports.</a:t>
            </a:r>
          </a:p>
          <a:p>
            <a:pPr marL="342900" lvl="0" indent="-342900" fontAlgn="t">
              <a:lnSpc>
                <a:spcPct val="100000"/>
              </a:lnSpc>
              <a:buFont typeface="Arial" panose="020B0604020202020204" pitchFamily="34" charset="0"/>
              <a:buChar char="•"/>
            </a:pPr>
            <a:r>
              <a:rPr lang="en-GB" sz="1600" dirty="0"/>
              <a:t>Several offences involved items being stolen from within vehicles, suggesting offenders are targeting vehicles where property has been left visible or accessible.</a:t>
            </a:r>
          </a:p>
          <a:p>
            <a:pPr marL="342900" lvl="0" indent="-342900" fontAlgn="t">
              <a:lnSpc>
                <a:spcPct val="100000"/>
              </a:lnSpc>
              <a:buFont typeface="Arial" panose="020B0604020202020204" pitchFamily="34" charset="0"/>
              <a:buChar char="•"/>
            </a:pPr>
            <a:r>
              <a:rPr lang="en-GB" sz="1600" dirty="0"/>
              <a:t>Lexus vehicles appear to be a specific target, with two separate incidents on Hitherwood Drive where offenders cut holes into the tailgate in an apparent attempt to steal the vehicle.</a:t>
            </a:r>
          </a:p>
          <a:p>
            <a:pPr marL="342900" lvl="0" indent="-342900" fontAlgn="t">
              <a:lnSpc>
                <a:spcPct val="100000"/>
              </a:lnSpc>
              <a:buFont typeface="Arial" panose="020B0604020202020204" pitchFamily="34" charset="0"/>
              <a:buChar char="•"/>
            </a:pPr>
            <a:r>
              <a:rPr lang="en-GB" sz="1600" dirty="0"/>
              <a:t>Catalytic converter crime remains present, with both a completed theft (Toyota Prius) and an attempted theft (Honda Civic) reported during the period.</a:t>
            </a:r>
          </a:p>
          <a:p>
            <a:pPr marL="342900" lvl="0" indent="-342900" fontAlgn="t">
              <a:lnSpc>
                <a:spcPct val="100000"/>
              </a:lnSpc>
              <a:buFont typeface="Arial" panose="020B0604020202020204" pitchFamily="34" charset="0"/>
              <a:buChar char="•"/>
            </a:pPr>
            <a:r>
              <a:rPr lang="en-GB" sz="1600" dirty="0"/>
              <a:t>Vans continue to be targeted for tools and equipment, including a theft from a van on Dulwich Wood Avenue and an attempted theft on Lyall Avenue.</a:t>
            </a:r>
            <a:endParaRPr lang="en-GB" dirty="0"/>
          </a:p>
          <a:p>
            <a:endParaRPr lang="en-GB" dirty="0"/>
          </a:p>
        </p:txBody>
      </p:sp>
      <p:sp>
        <p:nvSpPr>
          <p:cNvPr id="6" name="TextBox 5"/>
          <p:cNvSpPr txBox="1"/>
          <p:nvPr/>
        </p:nvSpPr>
        <p:spPr>
          <a:xfrm>
            <a:off x="211016" y="153670"/>
            <a:ext cx="4202545" cy="523220"/>
          </a:xfrm>
          <a:prstGeom prst="rect">
            <a:avLst/>
          </a:prstGeom>
          <a:noFill/>
        </p:spPr>
        <p:txBody>
          <a:bodyPr wrap="square" rtlCol="0">
            <a:spAutoFit/>
          </a:bodyPr>
          <a:lstStyle/>
          <a:p>
            <a:r>
              <a:rPr lang="en-GB" sz="2800" b="1" dirty="0"/>
              <a:t>Theft from Motor Vehicle</a:t>
            </a:r>
          </a:p>
        </p:txBody>
      </p:sp>
    </p:spTree>
    <p:extLst>
      <p:ext uri="{BB962C8B-B14F-4D97-AF65-F5344CB8AC3E}">
        <p14:creationId xmlns:p14="http://schemas.microsoft.com/office/powerpoint/2010/main" val="2181084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EC1C3-82DD-A770-0FDF-B39099C420C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BE4AAC5-5FBC-C42D-9121-E76752EEB228}"/>
              </a:ext>
            </a:extLst>
          </p:cNvPr>
          <p:cNvPicPr>
            <a:picLocks noChangeAspect="1"/>
          </p:cNvPicPr>
          <p:nvPr/>
        </p:nvPicPr>
        <p:blipFill>
          <a:blip r:embed="rId3"/>
          <a:stretch>
            <a:fillRect/>
          </a:stretch>
        </p:blipFill>
        <p:spPr>
          <a:xfrm>
            <a:off x="0" y="4987787"/>
            <a:ext cx="12193057" cy="1870213"/>
          </a:xfrm>
          <a:prstGeom prst="rect">
            <a:avLst/>
          </a:prstGeom>
        </p:spPr>
      </p:pic>
      <p:sp>
        <p:nvSpPr>
          <p:cNvPr id="3" name="Rectangle 2">
            <a:extLst>
              <a:ext uri="{FF2B5EF4-FFF2-40B4-BE49-F238E27FC236}">
                <a16:creationId xmlns:a16="http://schemas.microsoft.com/office/drawing/2014/main" id="{794D4AAF-B04C-788C-28CF-73303ED8495F}"/>
              </a:ext>
            </a:extLst>
          </p:cNvPr>
          <p:cNvSpPr/>
          <p:nvPr/>
        </p:nvSpPr>
        <p:spPr>
          <a:xfrm>
            <a:off x="240012" y="756334"/>
            <a:ext cx="11627547" cy="738664"/>
          </a:xfrm>
          <a:prstGeom prst="rect">
            <a:avLst/>
          </a:prstGeom>
        </p:spPr>
        <p:txBody>
          <a:bodyPr wrap="square">
            <a:spAutoFit/>
          </a:bodyPr>
          <a:lstStyle/>
          <a:p>
            <a:r>
              <a:rPr lang="en-GB" sz="2400" b="1" u="sng" dirty="0"/>
              <a:t>JULY-SEPTEMBER:</a:t>
            </a:r>
            <a:endParaRPr lang="en-GB" dirty="0">
              <a:solidFill>
                <a:srgbClr val="FF0000"/>
              </a:solidFill>
            </a:endParaRPr>
          </a:p>
          <a:p>
            <a:endParaRPr lang="en-GB" dirty="0"/>
          </a:p>
        </p:txBody>
      </p:sp>
      <p:sp>
        <p:nvSpPr>
          <p:cNvPr id="6" name="TextBox 5">
            <a:extLst>
              <a:ext uri="{FF2B5EF4-FFF2-40B4-BE49-F238E27FC236}">
                <a16:creationId xmlns:a16="http://schemas.microsoft.com/office/drawing/2014/main" id="{BCB0CA77-D40D-4911-FA0B-892EA771AA60}"/>
              </a:ext>
            </a:extLst>
          </p:cNvPr>
          <p:cNvSpPr txBox="1"/>
          <p:nvPr/>
        </p:nvSpPr>
        <p:spPr>
          <a:xfrm>
            <a:off x="211016" y="153670"/>
            <a:ext cx="5178107" cy="523220"/>
          </a:xfrm>
          <a:prstGeom prst="rect">
            <a:avLst/>
          </a:prstGeom>
          <a:noFill/>
        </p:spPr>
        <p:txBody>
          <a:bodyPr wrap="square" rtlCol="0">
            <a:spAutoFit/>
          </a:bodyPr>
          <a:lstStyle/>
          <a:p>
            <a:r>
              <a:rPr lang="en-GB" sz="2800" b="1" dirty="0"/>
              <a:t>Theft from Motor Vehicle MAP</a:t>
            </a:r>
          </a:p>
        </p:txBody>
      </p:sp>
      <p:sp>
        <p:nvSpPr>
          <p:cNvPr id="8" name="TextBox 7">
            <a:extLst>
              <a:ext uri="{FF2B5EF4-FFF2-40B4-BE49-F238E27FC236}">
                <a16:creationId xmlns:a16="http://schemas.microsoft.com/office/drawing/2014/main" id="{68334289-A9F4-0983-9C2F-8C41FC33618A}"/>
              </a:ext>
            </a:extLst>
          </p:cNvPr>
          <p:cNvSpPr txBox="1"/>
          <p:nvPr/>
        </p:nvSpPr>
        <p:spPr>
          <a:xfrm>
            <a:off x="1104524" y="1374387"/>
            <a:ext cx="2174763" cy="400110"/>
          </a:xfrm>
          <a:prstGeom prst="rect">
            <a:avLst/>
          </a:prstGeom>
          <a:noFill/>
        </p:spPr>
        <p:txBody>
          <a:bodyPr wrap="none" rtlCol="0">
            <a:spAutoFit/>
          </a:bodyPr>
          <a:lstStyle/>
          <a:p>
            <a:r>
              <a:rPr lang="en-GB" sz="2000" b="1" dirty="0"/>
              <a:t>PERIOD LAST YEAR</a:t>
            </a:r>
          </a:p>
        </p:txBody>
      </p:sp>
      <p:sp>
        <p:nvSpPr>
          <p:cNvPr id="13" name="TextBox 12">
            <a:extLst>
              <a:ext uri="{FF2B5EF4-FFF2-40B4-BE49-F238E27FC236}">
                <a16:creationId xmlns:a16="http://schemas.microsoft.com/office/drawing/2014/main" id="{148CD38E-A2D0-877A-00B1-87A2CF328AB7}"/>
              </a:ext>
            </a:extLst>
          </p:cNvPr>
          <p:cNvSpPr txBox="1"/>
          <p:nvPr/>
        </p:nvSpPr>
        <p:spPr>
          <a:xfrm>
            <a:off x="8136564" y="1294943"/>
            <a:ext cx="2143600" cy="400110"/>
          </a:xfrm>
          <a:prstGeom prst="rect">
            <a:avLst/>
          </a:prstGeom>
          <a:noFill/>
        </p:spPr>
        <p:txBody>
          <a:bodyPr wrap="none" rtlCol="0">
            <a:spAutoFit/>
          </a:bodyPr>
          <a:lstStyle/>
          <a:p>
            <a:r>
              <a:rPr lang="en-GB" sz="2000" b="1" dirty="0"/>
              <a:t>PERIOD THIS YEAR</a:t>
            </a:r>
          </a:p>
        </p:txBody>
      </p:sp>
      <p:pic>
        <p:nvPicPr>
          <p:cNvPr id="5" name="Picture 4">
            <a:extLst>
              <a:ext uri="{FF2B5EF4-FFF2-40B4-BE49-F238E27FC236}">
                <a16:creationId xmlns:a16="http://schemas.microsoft.com/office/drawing/2014/main" id="{E9199D22-83BB-5FBE-4119-8AA42BEB81D1}"/>
              </a:ext>
            </a:extLst>
          </p:cNvPr>
          <p:cNvPicPr>
            <a:picLocks noChangeAspect="1"/>
          </p:cNvPicPr>
          <p:nvPr/>
        </p:nvPicPr>
        <p:blipFill>
          <a:blip r:embed="rId4"/>
          <a:stretch>
            <a:fillRect/>
          </a:stretch>
        </p:blipFill>
        <p:spPr>
          <a:xfrm>
            <a:off x="240012" y="1774497"/>
            <a:ext cx="4730822" cy="3213290"/>
          </a:xfrm>
          <a:prstGeom prst="rect">
            <a:avLst/>
          </a:prstGeom>
        </p:spPr>
      </p:pic>
      <p:pic>
        <p:nvPicPr>
          <p:cNvPr id="9" name="Picture 8">
            <a:extLst>
              <a:ext uri="{FF2B5EF4-FFF2-40B4-BE49-F238E27FC236}">
                <a16:creationId xmlns:a16="http://schemas.microsoft.com/office/drawing/2014/main" id="{001E5304-DC08-E12F-66B9-C64DEA453240}"/>
              </a:ext>
            </a:extLst>
          </p:cNvPr>
          <p:cNvPicPr>
            <a:picLocks noChangeAspect="1"/>
          </p:cNvPicPr>
          <p:nvPr/>
        </p:nvPicPr>
        <p:blipFill>
          <a:blip r:embed="rId5"/>
          <a:stretch>
            <a:fillRect/>
          </a:stretch>
        </p:blipFill>
        <p:spPr>
          <a:xfrm>
            <a:off x="6598599" y="1774497"/>
            <a:ext cx="5064865" cy="3213290"/>
          </a:xfrm>
          <a:prstGeom prst="rect">
            <a:avLst/>
          </a:prstGeom>
        </p:spPr>
      </p:pic>
    </p:spTree>
    <p:extLst>
      <p:ext uri="{BB962C8B-B14F-4D97-AF65-F5344CB8AC3E}">
        <p14:creationId xmlns:p14="http://schemas.microsoft.com/office/powerpoint/2010/main" val="682068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57" y="5096103"/>
            <a:ext cx="12193057" cy="1761897"/>
          </a:xfrm>
          <a:prstGeom prst="rect">
            <a:avLst/>
          </a:prstGeom>
        </p:spPr>
      </p:pic>
      <p:sp>
        <p:nvSpPr>
          <p:cNvPr id="2" name="TextBox 1"/>
          <p:cNvSpPr txBox="1"/>
          <p:nvPr/>
        </p:nvSpPr>
        <p:spPr>
          <a:xfrm>
            <a:off x="317766" y="151231"/>
            <a:ext cx="4158984" cy="523220"/>
          </a:xfrm>
          <a:prstGeom prst="rect">
            <a:avLst/>
          </a:prstGeom>
          <a:noFill/>
        </p:spPr>
        <p:txBody>
          <a:bodyPr wrap="square" rtlCol="0">
            <a:spAutoFit/>
          </a:bodyPr>
          <a:lstStyle/>
          <a:p>
            <a:r>
              <a:rPr lang="en-GB" sz="2800" b="1" dirty="0"/>
              <a:t>Theft of Motor Vehicle</a:t>
            </a:r>
          </a:p>
        </p:txBody>
      </p:sp>
      <p:sp>
        <p:nvSpPr>
          <p:cNvPr id="3" name="Rectangle 2"/>
          <p:cNvSpPr/>
          <p:nvPr/>
        </p:nvSpPr>
        <p:spPr>
          <a:xfrm>
            <a:off x="317766" y="738529"/>
            <a:ext cx="11754260" cy="4062651"/>
          </a:xfrm>
          <a:prstGeom prst="rect">
            <a:avLst/>
          </a:prstGeom>
        </p:spPr>
        <p:txBody>
          <a:bodyPr wrap="square">
            <a:spAutoFit/>
          </a:bodyPr>
          <a:lstStyle/>
          <a:p>
            <a:r>
              <a:rPr lang="en-GB" sz="2400" b="1" u="sng" dirty="0"/>
              <a:t>JULY-SEPTEMBER: </a:t>
            </a:r>
          </a:p>
          <a:p>
            <a:r>
              <a:rPr lang="en-GB" dirty="0"/>
              <a:t>Theft of Motor Vehicle: 15</a:t>
            </a:r>
          </a:p>
          <a:p>
            <a:endParaRPr lang="en-GB" sz="1600" dirty="0">
              <a:solidFill>
                <a:srgbClr val="FF0000"/>
              </a:solidFill>
            </a:endParaRPr>
          </a:p>
          <a:p>
            <a:r>
              <a:rPr lang="en-GB" sz="2000" b="1" dirty="0"/>
              <a:t>Trends:</a:t>
            </a:r>
          </a:p>
          <a:p>
            <a:pPr marL="342900" lvl="0" indent="-342900" fontAlgn="t">
              <a:lnSpc>
                <a:spcPct val="100000"/>
              </a:lnSpc>
              <a:buFont typeface="Arial" panose="020B0604020202020204" pitchFamily="34" charset="0"/>
              <a:buChar char="•"/>
            </a:pPr>
            <a:r>
              <a:rPr lang="en-GB" sz="1600" dirty="0"/>
              <a:t>Dulwich Wood Avenue recorded the highest number of thefts, with three vehicles stolen during the reporting period.</a:t>
            </a:r>
          </a:p>
          <a:p>
            <a:pPr marL="342900" lvl="0" indent="-342900" fontAlgn="t">
              <a:lnSpc>
                <a:spcPct val="100000"/>
              </a:lnSpc>
              <a:buFont typeface="Arial" panose="020B0604020202020204" pitchFamily="34" charset="0"/>
              <a:buChar char="•"/>
            </a:pPr>
            <a:r>
              <a:rPr lang="en-GB" sz="1600" dirty="0"/>
              <a:t>Farquhar Road experienced three separate vehicle thefts, making it another significant hotspot location.</a:t>
            </a:r>
          </a:p>
          <a:p>
            <a:pPr marL="342900" lvl="0" indent="-342900" fontAlgn="t">
              <a:lnSpc>
                <a:spcPct val="100000"/>
              </a:lnSpc>
              <a:buFont typeface="Arial" panose="020B0604020202020204" pitchFamily="34" charset="0"/>
              <a:buChar char="•"/>
            </a:pPr>
            <a:r>
              <a:rPr lang="en-GB" sz="1600" dirty="0"/>
              <a:t>A number of stolen vehicles were subsequently recovered, demonstrating that offenders are often moving vehicles away from the immediate area rather than retaining them locally.</a:t>
            </a:r>
          </a:p>
          <a:p>
            <a:pPr marL="342900" lvl="0" indent="-342900" fontAlgn="t">
              <a:lnSpc>
                <a:spcPct val="100000"/>
              </a:lnSpc>
              <a:buFont typeface="Arial" panose="020B0604020202020204" pitchFamily="34" charset="0"/>
              <a:buChar char="•"/>
            </a:pPr>
            <a:r>
              <a:rPr lang="en-GB" sz="1600" dirty="0"/>
              <a:t>Pick-up trucks and larger vehicles appear particularly attractive to offenders, with two Nissan </a:t>
            </a:r>
            <a:r>
              <a:rPr lang="en-GB" sz="1600" dirty="0" err="1"/>
              <a:t>Navaras</a:t>
            </a:r>
            <a:r>
              <a:rPr lang="en-GB" sz="1600" dirty="0"/>
              <a:t> stolen during the period.</a:t>
            </a:r>
          </a:p>
          <a:p>
            <a:pPr marL="342900" lvl="0" indent="-342900" fontAlgn="t">
              <a:lnSpc>
                <a:spcPct val="100000"/>
              </a:lnSpc>
              <a:buFont typeface="Arial" panose="020B0604020202020204" pitchFamily="34" charset="0"/>
              <a:buChar char="•"/>
            </a:pPr>
            <a:r>
              <a:rPr lang="en-GB" sz="1600" dirty="0"/>
              <a:t>Several offences involved vehicles stolen despite owners taking preventative measures, including a Honda stolen from </a:t>
            </a:r>
            <a:r>
              <a:rPr lang="en-GB" sz="1600" dirty="0" err="1"/>
              <a:t>Peckarmans</a:t>
            </a:r>
            <a:r>
              <a:rPr lang="en-GB" sz="1600" dirty="0"/>
              <a:t> Wood whilst both keys were reportedly stored in a Faraday pouch.</a:t>
            </a:r>
          </a:p>
          <a:p>
            <a:pPr marL="342900" lvl="0" indent="-342900" fontAlgn="t">
              <a:lnSpc>
                <a:spcPct val="100000"/>
              </a:lnSpc>
              <a:buFont typeface="Arial" panose="020B0604020202020204" pitchFamily="34" charset="0"/>
              <a:buChar char="•"/>
            </a:pPr>
            <a:r>
              <a:rPr lang="en-GB" sz="1600" dirty="0"/>
              <a:t>Higher-value vehicles continue to be targeted, including a BMW 5 Series, Maserati Levante, and Hyundai Tucson.</a:t>
            </a:r>
          </a:p>
          <a:p>
            <a:pPr marL="342900" lvl="0" indent="-342900" fontAlgn="t">
              <a:lnSpc>
                <a:spcPct val="100000"/>
              </a:lnSpc>
              <a:buFont typeface="Arial" panose="020B0604020202020204" pitchFamily="34" charset="0"/>
              <a:buChar char="•"/>
            </a:pPr>
            <a:r>
              <a:rPr lang="en-GB" sz="1600" dirty="0"/>
              <a:t>The most serious incident involved the robbery of a vehicle on Jasper Road, where a machete was used to gain access to the vehicle.</a:t>
            </a:r>
          </a:p>
          <a:p>
            <a:pPr marL="342900" lvl="0" indent="-342900" fontAlgn="t">
              <a:lnSpc>
                <a:spcPct val="100000"/>
              </a:lnSpc>
              <a:buFont typeface="Arial" panose="020B0604020202020204" pitchFamily="34" charset="0"/>
              <a:buChar char="•"/>
            </a:pPr>
            <a:r>
              <a:rPr lang="en-GB" sz="1600" dirty="0"/>
              <a:t>Theft of work vehicles remains an issue, with a Toyota van containing tools stolen from Crystal Palace Parade.</a:t>
            </a:r>
          </a:p>
          <a:p>
            <a:pPr marL="342900" lvl="0" indent="-342900" fontAlgn="t">
              <a:lnSpc>
                <a:spcPct val="100000"/>
              </a:lnSpc>
              <a:buFont typeface="Arial" panose="020B0604020202020204" pitchFamily="34" charset="0"/>
              <a:buChar char="•"/>
            </a:pPr>
            <a:r>
              <a:rPr lang="en-GB" sz="1600" dirty="0"/>
              <a:t>Two separate thefts occurred on Crescent Wood Road, including a motorbike theft and a stolen Kia Niro.</a:t>
            </a:r>
          </a:p>
        </p:txBody>
      </p:sp>
    </p:spTree>
    <p:extLst>
      <p:ext uri="{BB962C8B-B14F-4D97-AF65-F5344CB8AC3E}">
        <p14:creationId xmlns:p14="http://schemas.microsoft.com/office/powerpoint/2010/main" val="713006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5931A-2AA4-3E83-B068-CF08E3F2CF7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EF16D34-639D-C7B1-3CD1-9228DE33FBBD}"/>
              </a:ext>
            </a:extLst>
          </p:cNvPr>
          <p:cNvPicPr>
            <a:picLocks noChangeAspect="1"/>
          </p:cNvPicPr>
          <p:nvPr/>
        </p:nvPicPr>
        <p:blipFill>
          <a:blip r:embed="rId3"/>
          <a:stretch>
            <a:fillRect/>
          </a:stretch>
        </p:blipFill>
        <p:spPr>
          <a:xfrm>
            <a:off x="0" y="4987787"/>
            <a:ext cx="12193057" cy="1870213"/>
          </a:xfrm>
          <a:prstGeom prst="rect">
            <a:avLst/>
          </a:prstGeom>
        </p:spPr>
      </p:pic>
      <p:sp>
        <p:nvSpPr>
          <p:cNvPr id="3" name="Rectangle 2">
            <a:extLst>
              <a:ext uri="{FF2B5EF4-FFF2-40B4-BE49-F238E27FC236}">
                <a16:creationId xmlns:a16="http://schemas.microsoft.com/office/drawing/2014/main" id="{CF279120-3494-63ED-7A9F-CC10318AD551}"/>
              </a:ext>
            </a:extLst>
          </p:cNvPr>
          <p:cNvSpPr/>
          <p:nvPr/>
        </p:nvSpPr>
        <p:spPr>
          <a:xfrm>
            <a:off x="240012" y="756334"/>
            <a:ext cx="11627547" cy="738664"/>
          </a:xfrm>
          <a:prstGeom prst="rect">
            <a:avLst/>
          </a:prstGeom>
        </p:spPr>
        <p:txBody>
          <a:bodyPr wrap="square">
            <a:spAutoFit/>
          </a:bodyPr>
          <a:lstStyle/>
          <a:p>
            <a:r>
              <a:rPr lang="en-GB" sz="2400" b="1" u="sng" dirty="0"/>
              <a:t>JULY-SEPTEMBER:</a:t>
            </a:r>
            <a:endParaRPr lang="en-GB" dirty="0">
              <a:solidFill>
                <a:srgbClr val="FF0000"/>
              </a:solidFill>
            </a:endParaRPr>
          </a:p>
          <a:p>
            <a:endParaRPr lang="en-GB" dirty="0"/>
          </a:p>
        </p:txBody>
      </p:sp>
      <p:sp>
        <p:nvSpPr>
          <p:cNvPr id="6" name="TextBox 5">
            <a:extLst>
              <a:ext uri="{FF2B5EF4-FFF2-40B4-BE49-F238E27FC236}">
                <a16:creationId xmlns:a16="http://schemas.microsoft.com/office/drawing/2014/main" id="{B6548F34-7010-1058-1098-7B3FFB486841}"/>
              </a:ext>
            </a:extLst>
          </p:cNvPr>
          <p:cNvSpPr txBox="1"/>
          <p:nvPr/>
        </p:nvSpPr>
        <p:spPr>
          <a:xfrm>
            <a:off x="211016" y="153670"/>
            <a:ext cx="5178107" cy="523220"/>
          </a:xfrm>
          <a:prstGeom prst="rect">
            <a:avLst/>
          </a:prstGeom>
          <a:noFill/>
        </p:spPr>
        <p:txBody>
          <a:bodyPr wrap="square" rtlCol="0">
            <a:spAutoFit/>
          </a:bodyPr>
          <a:lstStyle/>
          <a:p>
            <a:r>
              <a:rPr lang="en-GB" sz="2800" b="1" dirty="0"/>
              <a:t>Theft of Motor Vehicle MAP</a:t>
            </a:r>
          </a:p>
        </p:txBody>
      </p:sp>
      <p:sp>
        <p:nvSpPr>
          <p:cNvPr id="8" name="TextBox 7">
            <a:extLst>
              <a:ext uri="{FF2B5EF4-FFF2-40B4-BE49-F238E27FC236}">
                <a16:creationId xmlns:a16="http://schemas.microsoft.com/office/drawing/2014/main" id="{294424FE-21AF-0339-9374-9AB3D8DAC145}"/>
              </a:ext>
            </a:extLst>
          </p:cNvPr>
          <p:cNvSpPr txBox="1"/>
          <p:nvPr/>
        </p:nvSpPr>
        <p:spPr>
          <a:xfrm>
            <a:off x="1104524" y="1374387"/>
            <a:ext cx="2174763" cy="400110"/>
          </a:xfrm>
          <a:prstGeom prst="rect">
            <a:avLst/>
          </a:prstGeom>
          <a:noFill/>
        </p:spPr>
        <p:txBody>
          <a:bodyPr wrap="none" rtlCol="0">
            <a:spAutoFit/>
          </a:bodyPr>
          <a:lstStyle/>
          <a:p>
            <a:r>
              <a:rPr lang="en-GB" sz="2000" b="1" dirty="0"/>
              <a:t>PERIOD LAST YEAR</a:t>
            </a:r>
          </a:p>
        </p:txBody>
      </p:sp>
      <p:sp>
        <p:nvSpPr>
          <p:cNvPr id="13" name="TextBox 12">
            <a:extLst>
              <a:ext uri="{FF2B5EF4-FFF2-40B4-BE49-F238E27FC236}">
                <a16:creationId xmlns:a16="http://schemas.microsoft.com/office/drawing/2014/main" id="{E704A340-40C1-0D99-F47B-6CD96E447FF0}"/>
              </a:ext>
            </a:extLst>
          </p:cNvPr>
          <p:cNvSpPr txBox="1"/>
          <p:nvPr/>
        </p:nvSpPr>
        <p:spPr>
          <a:xfrm>
            <a:off x="8136564" y="1294943"/>
            <a:ext cx="2143600" cy="400110"/>
          </a:xfrm>
          <a:prstGeom prst="rect">
            <a:avLst/>
          </a:prstGeom>
          <a:noFill/>
        </p:spPr>
        <p:txBody>
          <a:bodyPr wrap="none" rtlCol="0">
            <a:spAutoFit/>
          </a:bodyPr>
          <a:lstStyle/>
          <a:p>
            <a:r>
              <a:rPr lang="en-GB" sz="2000" b="1" dirty="0"/>
              <a:t>PERIOD THIS YEAR</a:t>
            </a:r>
          </a:p>
        </p:txBody>
      </p:sp>
      <p:pic>
        <p:nvPicPr>
          <p:cNvPr id="5" name="Picture 4">
            <a:extLst>
              <a:ext uri="{FF2B5EF4-FFF2-40B4-BE49-F238E27FC236}">
                <a16:creationId xmlns:a16="http://schemas.microsoft.com/office/drawing/2014/main" id="{896FBC64-B013-9F60-DD64-CC4BBB9A11EC}"/>
              </a:ext>
            </a:extLst>
          </p:cNvPr>
          <p:cNvPicPr>
            <a:picLocks noChangeAspect="1"/>
          </p:cNvPicPr>
          <p:nvPr/>
        </p:nvPicPr>
        <p:blipFill>
          <a:blip r:embed="rId4"/>
          <a:stretch>
            <a:fillRect/>
          </a:stretch>
        </p:blipFill>
        <p:spPr>
          <a:xfrm>
            <a:off x="240012" y="1870213"/>
            <a:ext cx="4448720" cy="3032527"/>
          </a:xfrm>
          <a:prstGeom prst="rect">
            <a:avLst/>
          </a:prstGeom>
        </p:spPr>
      </p:pic>
      <p:pic>
        <p:nvPicPr>
          <p:cNvPr id="9" name="Picture 8">
            <a:extLst>
              <a:ext uri="{FF2B5EF4-FFF2-40B4-BE49-F238E27FC236}">
                <a16:creationId xmlns:a16="http://schemas.microsoft.com/office/drawing/2014/main" id="{B8AECB83-1BFE-54DC-5EAE-D4B7925E2AA2}"/>
              </a:ext>
            </a:extLst>
          </p:cNvPr>
          <p:cNvPicPr>
            <a:picLocks noChangeAspect="1"/>
          </p:cNvPicPr>
          <p:nvPr/>
        </p:nvPicPr>
        <p:blipFill>
          <a:blip r:embed="rId5"/>
          <a:stretch>
            <a:fillRect/>
          </a:stretch>
        </p:blipFill>
        <p:spPr>
          <a:xfrm>
            <a:off x="6926094" y="1870213"/>
            <a:ext cx="4941465" cy="3032528"/>
          </a:xfrm>
          <a:prstGeom prst="rect">
            <a:avLst/>
          </a:prstGeom>
        </p:spPr>
      </p:pic>
    </p:spTree>
    <p:extLst>
      <p:ext uri="{BB962C8B-B14F-4D97-AF65-F5344CB8AC3E}">
        <p14:creationId xmlns:p14="http://schemas.microsoft.com/office/powerpoint/2010/main" val="98631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57" y="5096103"/>
            <a:ext cx="12193057" cy="1761897"/>
          </a:xfrm>
          <a:prstGeom prst="rect">
            <a:avLst/>
          </a:prstGeom>
        </p:spPr>
      </p:pic>
      <p:sp>
        <p:nvSpPr>
          <p:cNvPr id="2" name="TextBox 1"/>
          <p:cNvSpPr txBox="1"/>
          <p:nvPr/>
        </p:nvSpPr>
        <p:spPr>
          <a:xfrm>
            <a:off x="162793" y="0"/>
            <a:ext cx="1589876" cy="523220"/>
          </a:xfrm>
          <a:prstGeom prst="rect">
            <a:avLst/>
          </a:prstGeom>
          <a:noFill/>
        </p:spPr>
        <p:txBody>
          <a:bodyPr wrap="square" rtlCol="0">
            <a:spAutoFit/>
          </a:bodyPr>
          <a:lstStyle/>
          <a:p>
            <a:r>
              <a:rPr lang="en-GB" sz="2800" b="1" dirty="0"/>
              <a:t>Burglary</a:t>
            </a:r>
          </a:p>
        </p:txBody>
      </p:sp>
      <p:sp>
        <p:nvSpPr>
          <p:cNvPr id="5" name="Rectangle 4"/>
          <p:cNvSpPr/>
          <p:nvPr/>
        </p:nvSpPr>
        <p:spPr>
          <a:xfrm>
            <a:off x="162793" y="393025"/>
            <a:ext cx="11948144" cy="5755422"/>
          </a:xfrm>
          <a:prstGeom prst="rect">
            <a:avLst/>
          </a:prstGeom>
        </p:spPr>
        <p:txBody>
          <a:bodyPr wrap="square">
            <a:spAutoFit/>
          </a:bodyPr>
          <a:lstStyle/>
          <a:p>
            <a:r>
              <a:rPr lang="en-GB" sz="2400" b="1" u="sng" dirty="0"/>
              <a:t>JULY-SEPTEMBER:</a:t>
            </a:r>
          </a:p>
          <a:p>
            <a:r>
              <a:rPr lang="en-GB" dirty="0"/>
              <a:t>Business/Commercial: 3</a:t>
            </a:r>
          </a:p>
          <a:p>
            <a:r>
              <a:rPr lang="en-GB" dirty="0"/>
              <a:t>Residential: 10</a:t>
            </a:r>
          </a:p>
          <a:p>
            <a:endParaRPr lang="en-GB" sz="1600" dirty="0">
              <a:solidFill>
                <a:srgbClr val="FF0000"/>
              </a:solidFill>
            </a:endParaRPr>
          </a:p>
          <a:p>
            <a:r>
              <a:rPr lang="en-GB" sz="2000" b="1" dirty="0"/>
              <a:t>Trends:</a:t>
            </a:r>
          </a:p>
          <a:p>
            <a:r>
              <a:rPr lang="en-GB" sz="1600" b="1" dirty="0"/>
              <a:t>Residential Burglary: 8</a:t>
            </a:r>
            <a:r>
              <a:rPr lang="en-GB" sz="1600" dirty="0"/>
              <a:t> </a:t>
            </a:r>
            <a:r>
              <a:rPr lang="en-GB" sz="1600" i="1" dirty="0"/>
              <a:t>(plus 2 offences relating to outbuildings/communal storage areas)</a:t>
            </a:r>
            <a:endParaRPr lang="en-GB" sz="1600" b="1" dirty="0"/>
          </a:p>
          <a:p>
            <a:pPr marL="342900" lvl="0" indent="-342900" fontAlgn="t">
              <a:lnSpc>
                <a:spcPct val="100000"/>
              </a:lnSpc>
              <a:buFont typeface="Arial" panose="020B0604020202020204" pitchFamily="34" charset="0"/>
              <a:buChar char="•"/>
            </a:pPr>
            <a:r>
              <a:rPr lang="en-GB" sz="1600" dirty="0"/>
              <a:t>Lordship Lane accounted for 4 of the 8 residential burglaries, making it the most affected location during this period.</a:t>
            </a:r>
          </a:p>
          <a:p>
            <a:pPr marL="342900" lvl="0" indent="-342900" fontAlgn="t">
              <a:lnSpc>
                <a:spcPct val="100000"/>
              </a:lnSpc>
              <a:buFont typeface="Arial" panose="020B0604020202020204" pitchFamily="34" charset="0"/>
              <a:buChar char="•"/>
            </a:pPr>
            <a:r>
              <a:rPr lang="en-GB" sz="1600" dirty="0"/>
              <a:t>A number of offences occurred within the vicinity of supported accommodation addresses or involved vulnerable occupants, with no wider pattern identified affecting surrounding residential properties.</a:t>
            </a:r>
          </a:p>
          <a:p>
            <a:pPr marL="342900" lvl="0" indent="-342900" fontAlgn="t">
              <a:lnSpc>
                <a:spcPct val="100000"/>
              </a:lnSpc>
              <a:buFont typeface="Arial" panose="020B0604020202020204" pitchFamily="34" charset="0"/>
              <a:buChar char="•"/>
            </a:pPr>
            <a:r>
              <a:rPr lang="en-GB" sz="1600" dirty="0"/>
              <a:t>The most significant confirmed residential burglary occurred on Fountain Drive, where offenders forced entry through the front door and stole a safe during daytime hours.</a:t>
            </a:r>
          </a:p>
          <a:p>
            <a:pPr marL="342900" lvl="0" indent="-342900" fontAlgn="t">
              <a:lnSpc>
                <a:spcPct val="100000"/>
              </a:lnSpc>
              <a:buFont typeface="Arial" panose="020B0604020202020204" pitchFamily="34" charset="0"/>
              <a:buChar char="•"/>
            </a:pPr>
            <a:r>
              <a:rPr lang="en-GB" sz="1600" dirty="0"/>
              <a:t>Another notable offence occurred on Lordship Lane, where offenders gained entry through a crowbarred basement door whilst the occupants were away for an extended period, stealing personal documents including a passport.</a:t>
            </a:r>
          </a:p>
          <a:p>
            <a:pPr marL="342900" lvl="0" indent="-342900" fontAlgn="t">
              <a:lnSpc>
                <a:spcPct val="100000"/>
              </a:lnSpc>
              <a:buFont typeface="Arial" panose="020B0604020202020204" pitchFamily="34" charset="0"/>
              <a:buChar char="•"/>
            </a:pPr>
            <a:r>
              <a:rPr lang="en-GB" sz="1600" dirty="0"/>
              <a:t>Two additional offences related to outbuildings and communal areas, including stolen bicycles and a parcel theft.</a:t>
            </a:r>
          </a:p>
          <a:p>
            <a:pPr fontAlgn="t">
              <a:lnSpc>
                <a:spcPct val="100000"/>
              </a:lnSpc>
              <a:buNone/>
            </a:pPr>
            <a:r>
              <a:rPr lang="en-GB" sz="1600" b="1" dirty="0"/>
              <a:t>Commercial Burglary: 3</a:t>
            </a:r>
            <a:endParaRPr lang="en-GB" sz="1600" dirty="0"/>
          </a:p>
          <a:p>
            <a:pPr marL="342900" lvl="0" indent="-342900" fontAlgn="t">
              <a:lnSpc>
                <a:spcPct val="100000"/>
              </a:lnSpc>
              <a:buFont typeface="Arial" panose="020B0604020202020204" pitchFamily="34" charset="0"/>
              <a:buChar char="•"/>
            </a:pPr>
            <a:r>
              <a:rPr lang="en-GB" sz="1600" dirty="0"/>
              <a:t>Farquhar Road: Bike storage area broken into and bicycles stolen.</a:t>
            </a:r>
          </a:p>
          <a:p>
            <a:pPr marL="342900" lvl="0" indent="-342900" fontAlgn="t">
              <a:lnSpc>
                <a:spcPct val="100000"/>
              </a:lnSpc>
              <a:buFont typeface="Arial" panose="020B0604020202020204" pitchFamily="34" charset="0"/>
              <a:buChar char="•"/>
            </a:pPr>
            <a:r>
              <a:rPr lang="en-GB" sz="1600" dirty="0"/>
              <a:t>Sydenham Hill: CCTV equipment stolen from a business premises.</a:t>
            </a:r>
          </a:p>
          <a:p>
            <a:pPr marL="342900" lvl="0" indent="-342900" fontAlgn="t">
              <a:lnSpc>
                <a:spcPct val="100000"/>
              </a:lnSpc>
              <a:buFont typeface="Arial" panose="020B0604020202020204" pitchFamily="34" charset="0"/>
              <a:buChar char="•"/>
            </a:pPr>
            <a:r>
              <a:rPr lang="en-GB" sz="1600" dirty="0"/>
              <a:t>Park Hall Road: Garden centre burglary, with two suspects identified by local officers and subsequently arrested.</a:t>
            </a:r>
          </a:p>
          <a:p>
            <a:endParaRPr lang="en-GB" sz="1600" b="1" dirty="0"/>
          </a:p>
          <a:p>
            <a:endParaRPr lang="en-GB" sz="1600" dirty="0"/>
          </a:p>
          <a:p>
            <a:endParaRPr lang="en-GB" sz="1600" dirty="0"/>
          </a:p>
          <a:p>
            <a:endParaRPr lang="en-GB" dirty="0"/>
          </a:p>
        </p:txBody>
      </p:sp>
    </p:spTree>
    <p:extLst>
      <p:ext uri="{BB962C8B-B14F-4D97-AF65-F5344CB8AC3E}">
        <p14:creationId xmlns:p14="http://schemas.microsoft.com/office/powerpoint/2010/main" val="338210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4502C-E35E-7817-055B-F377A4D685F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B5FAF58-BEEA-F5EE-3BDE-4FF5F9AA9A6B}"/>
              </a:ext>
            </a:extLst>
          </p:cNvPr>
          <p:cNvPicPr>
            <a:picLocks noChangeAspect="1"/>
          </p:cNvPicPr>
          <p:nvPr/>
        </p:nvPicPr>
        <p:blipFill>
          <a:blip r:embed="rId3"/>
          <a:stretch>
            <a:fillRect/>
          </a:stretch>
        </p:blipFill>
        <p:spPr>
          <a:xfrm>
            <a:off x="0" y="4987787"/>
            <a:ext cx="12193057" cy="1870213"/>
          </a:xfrm>
          <a:prstGeom prst="rect">
            <a:avLst/>
          </a:prstGeom>
        </p:spPr>
      </p:pic>
      <p:sp>
        <p:nvSpPr>
          <p:cNvPr id="3" name="Rectangle 2">
            <a:extLst>
              <a:ext uri="{FF2B5EF4-FFF2-40B4-BE49-F238E27FC236}">
                <a16:creationId xmlns:a16="http://schemas.microsoft.com/office/drawing/2014/main" id="{E89F6BF7-FACC-DB22-B222-24B86F681C8C}"/>
              </a:ext>
            </a:extLst>
          </p:cNvPr>
          <p:cNvSpPr/>
          <p:nvPr/>
        </p:nvSpPr>
        <p:spPr>
          <a:xfrm>
            <a:off x="240012" y="756334"/>
            <a:ext cx="11627547" cy="738664"/>
          </a:xfrm>
          <a:prstGeom prst="rect">
            <a:avLst/>
          </a:prstGeom>
        </p:spPr>
        <p:txBody>
          <a:bodyPr wrap="square">
            <a:spAutoFit/>
          </a:bodyPr>
          <a:lstStyle/>
          <a:p>
            <a:r>
              <a:rPr lang="en-GB" sz="2400" b="1" u="sng" dirty="0"/>
              <a:t>JULY-SEPTEMBER:</a:t>
            </a:r>
            <a:endParaRPr lang="en-GB" dirty="0">
              <a:solidFill>
                <a:srgbClr val="FF0000"/>
              </a:solidFill>
            </a:endParaRPr>
          </a:p>
          <a:p>
            <a:endParaRPr lang="en-GB" dirty="0"/>
          </a:p>
        </p:txBody>
      </p:sp>
      <p:sp>
        <p:nvSpPr>
          <p:cNvPr id="6" name="TextBox 5">
            <a:extLst>
              <a:ext uri="{FF2B5EF4-FFF2-40B4-BE49-F238E27FC236}">
                <a16:creationId xmlns:a16="http://schemas.microsoft.com/office/drawing/2014/main" id="{DDBCDAF7-BB81-6D1E-AA63-257116BF3F91}"/>
              </a:ext>
            </a:extLst>
          </p:cNvPr>
          <p:cNvSpPr txBox="1"/>
          <p:nvPr/>
        </p:nvSpPr>
        <p:spPr>
          <a:xfrm>
            <a:off x="211016" y="153670"/>
            <a:ext cx="5178107" cy="523220"/>
          </a:xfrm>
          <a:prstGeom prst="rect">
            <a:avLst/>
          </a:prstGeom>
          <a:noFill/>
        </p:spPr>
        <p:txBody>
          <a:bodyPr wrap="square" rtlCol="0">
            <a:spAutoFit/>
          </a:bodyPr>
          <a:lstStyle/>
          <a:p>
            <a:r>
              <a:rPr lang="en-GB" sz="2800" b="1" dirty="0"/>
              <a:t>Burglary MAP</a:t>
            </a:r>
          </a:p>
        </p:txBody>
      </p:sp>
      <p:sp>
        <p:nvSpPr>
          <p:cNvPr id="8" name="TextBox 7">
            <a:extLst>
              <a:ext uri="{FF2B5EF4-FFF2-40B4-BE49-F238E27FC236}">
                <a16:creationId xmlns:a16="http://schemas.microsoft.com/office/drawing/2014/main" id="{7F41CC2B-6286-0182-2718-CDB19AD89192}"/>
              </a:ext>
            </a:extLst>
          </p:cNvPr>
          <p:cNvSpPr txBox="1"/>
          <p:nvPr/>
        </p:nvSpPr>
        <p:spPr>
          <a:xfrm>
            <a:off x="1104524" y="1374387"/>
            <a:ext cx="2174763" cy="400110"/>
          </a:xfrm>
          <a:prstGeom prst="rect">
            <a:avLst/>
          </a:prstGeom>
          <a:noFill/>
        </p:spPr>
        <p:txBody>
          <a:bodyPr wrap="none" rtlCol="0">
            <a:spAutoFit/>
          </a:bodyPr>
          <a:lstStyle/>
          <a:p>
            <a:r>
              <a:rPr lang="en-GB" sz="2000" b="1" dirty="0"/>
              <a:t>PERIOD LAST YEAR</a:t>
            </a:r>
          </a:p>
        </p:txBody>
      </p:sp>
      <p:sp>
        <p:nvSpPr>
          <p:cNvPr id="13" name="TextBox 12">
            <a:extLst>
              <a:ext uri="{FF2B5EF4-FFF2-40B4-BE49-F238E27FC236}">
                <a16:creationId xmlns:a16="http://schemas.microsoft.com/office/drawing/2014/main" id="{6F4577AE-05E2-E5F0-9947-00C91285F6FA}"/>
              </a:ext>
            </a:extLst>
          </p:cNvPr>
          <p:cNvSpPr txBox="1"/>
          <p:nvPr/>
        </p:nvSpPr>
        <p:spPr>
          <a:xfrm>
            <a:off x="8136564" y="1294943"/>
            <a:ext cx="2143600" cy="400110"/>
          </a:xfrm>
          <a:prstGeom prst="rect">
            <a:avLst/>
          </a:prstGeom>
          <a:noFill/>
        </p:spPr>
        <p:txBody>
          <a:bodyPr wrap="none" rtlCol="0">
            <a:spAutoFit/>
          </a:bodyPr>
          <a:lstStyle/>
          <a:p>
            <a:r>
              <a:rPr lang="en-GB" sz="2000" b="1" dirty="0"/>
              <a:t>PERIOD THIS YEAR</a:t>
            </a:r>
          </a:p>
        </p:txBody>
      </p:sp>
      <p:pic>
        <p:nvPicPr>
          <p:cNvPr id="5" name="Picture 4">
            <a:extLst>
              <a:ext uri="{FF2B5EF4-FFF2-40B4-BE49-F238E27FC236}">
                <a16:creationId xmlns:a16="http://schemas.microsoft.com/office/drawing/2014/main" id="{34159D3B-D01B-538E-4264-8B991182E2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5542" y="1793195"/>
            <a:ext cx="4762023" cy="3119274"/>
          </a:xfrm>
          <a:prstGeom prst="rect">
            <a:avLst/>
          </a:prstGeom>
        </p:spPr>
      </p:pic>
      <p:pic>
        <p:nvPicPr>
          <p:cNvPr id="9" name="Picture 8">
            <a:extLst>
              <a:ext uri="{FF2B5EF4-FFF2-40B4-BE49-F238E27FC236}">
                <a16:creationId xmlns:a16="http://schemas.microsoft.com/office/drawing/2014/main" id="{32D7DE67-9F92-6AEB-2D2D-DED5506B6C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2085" y="1774497"/>
            <a:ext cx="4972656" cy="3213290"/>
          </a:xfrm>
          <a:prstGeom prst="rect">
            <a:avLst/>
          </a:prstGeom>
        </p:spPr>
      </p:pic>
    </p:spTree>
    <p:extLst>
      <p:ext uri="{BB962C8B-B14F-4D97-AF65-F5344CB8AC3E}">
        <p14:creationId xmlns:p14="http://schemas.microsoft.com/office/powerpoint/2010/main" val="2549074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4957896"/>
            <a:ext cx="12193057" cy="1761897"/>
          </a:xfrm>
          <a:prstGeom prst="rect">
            <a:avLst/>
          </a:prstGeom>
        </p:spPr>
      </p:pic>
      <p:sp>
        <p:nvSpPr>
          <p:cNvPr id="2" name="TextBox 1"/>
          <p:cNvSpPr txBox="1"/>
          <p:nvPr/>
        </p:nvSpPr>
        <p:spPr>
          <a:xfrm>
            <a:off x="124692" y="135174"/>
            <a:ext cx="2794610" cy="523220"/>
          </a:xfrm>
          <a:prstGeom prst="rect">
            <a:avLst/>
          </a:prstGeom>
          <a:noFill/>
        </p:spPr>
        <p:txBody>
          <a:bodyPr wrap="square" rtlCol="0">
            <a:spAutoFit/>
          </a:bodyPr>
          <a:lstStyle/>
          <a:p>
            <a:r>
              <a:rPr lang="en-GB" sz="2800" b="1" dirty="0"/>
              <a:t>Robbery</a:t>
            </a:r>
          </a:p>
        </p:txBody>
      </p:sp>
      <p:sp>
        <p:nvSpPr>
          <p:cNvPr id="6" name="Rectangle 5"/>
          <p:cNvSpPr/>
          <p:nvPr/>
        </p:nvSpPr>
        <p:spPr>
          <a:xfrm>
            <a:off x="124692" y="535284"/>
            <a:ext cx="11830602" cy="5724644"/>
          </a:xfrm>
          <a:prstGeom prst="rect">
            <a:avLst/>
          </a:prstGeom>
        </p:spPr>
        <p:txBody>
          <a:bodyPr wrap="square">
            <a:spAutoFit/>
          </a:bodyPr>
          <a:lstStyle/>
          <a:p>
            <a:r>
              <a:rPr lang="en-GB" sz="2400" b="1" u="sng" dirty="0"/>
              <a:t>JULY-SEPTEMBER</a:t>
            </a:r>
          </a:p>
          <a:p>
            <a:r>
              <a:rPr lang="en-GB" dirty="0"/>
              <a:t>Robbery: 3</a:t>
            </a:r>
          </a:p>
          <a:p>
            <a:endParaRPr lang="en-GB" sz="1600" dirty="0">
              <a:solidFill>
                <a:srgbClr val="FF0000"/>
              </a:solidFill>
            </a:endParaRPr>
          </a:p>
          <a:p>
            <a:r>
              <a:rPr lang="en-GB" sz="2000" b="1" dirty="0"/>
              <a:t>Trends:</a:t>
            </a:r>
          </a:p>
          <a:p>
            <a:pPr fontAlgn="t">
              <a:lnSpc>
                <a:spcPct val="100000"/>
              </a:lnSpc>
              <a:buNone/>
            </a:pPr>
            <a:r>
              <a:rPr lang="en-GB" b="1" dirty="0"/>
              <a:t>Robbery: 3</a:t>
            </a:r>
            <a:endParaRPr lang="en-GB" dirty="0"/>
          </a:p>
          <a:p>
            <a:pPr marL="342900" lvl="0" indent="-342900" fontAlgn="t">
              <a:lnSpc>
                <a:spcPct val="100000"/>
              </a:lnSpc>
              <a:buFont typeface="Arial" panose="020B0604020202020204" pitchFamily="34" charset="0"/>
              <a:buChar char="•"/>
            </a:pPr>
            <a:r>
              <a:rPr lang="en-GB" dirty="0"/>
              <a:t>2 school-age victims targeted on Huntslip Road.</a:t>
            </a:r>
          </a:p>
          <a:p>
            <a:pPr marL="342900" lvl="0" indent="-342900" fontAlgn="t">
              <a:lnSpc>
                <a:spcPct val="100000"/>
              </a:lnSpc>
              <a:buFont typeface="Arial" panose="020B0604020202020204" pitchFamily="34" charset="0"/>
              <a:buChar char="•"/>
            </a:pPr>
            <a:r>
              <a:rPr lang="en-GB" dirty="0"/>
              <a:t>In both incidents, the suspects demanded mobile phones and implied they were carrying a knife before taking the phones.</a:t>
            </a:r>
          </a:p>
          <a:p>
            <a:pPr marL="342900" lvl="0" indent="-342900" fontAlgn="t">
              <a:lnSpc>
                <a:spcPct val="100000"/>
              </a:lnSpc>
              <a:buFont typeface="Arial" panose="020B0604020202020204" pitchFamily="34" charset="0"/>
              <a:buChar char="•"/>
            </a:pPr>
            <a:r>
              <a:rPr lang="en-GB" dirty="0"/>
              <a:t>Glazebrook Close: Victim threatened with a hammer and had an e-bike stolen.</a:t>
            </a:r>
          </a:p>
          <a:p>
            <a:pPr fontAlgn="t">
              <a:lnSpc>
                <a:spcPct val="100000"/>
              </a:lnSpc>
              <a:buNone/>
            </a:pPr>
            <a:r>
              <a:rPr lang="en-GB" b="1" dirty="0"/>
              <a:t>Attempted Robbery: 0</a:t>
            </a:r>
            <a:endParaRPr lang="en-GB" dirty="0"/>
          </a:p>
          <a:p>
            <a:pPr fontAlgn="t">
              <a:lnSpc>
                <a:spcPct val="100000"/>
              </a:lnSpc>
              <a:buNone/>
            </a:pPr>
            <a:r>
              <a:rPr lang="en-GB" dirty="0"/>
              <a:t>As we move into the autumn and winter months, we are entering a period when robbery offences traditionally increase due to darker evenings and reduced natural surveillance. Recognising this, we have a local policing plan in place focusing on the darker nights period.</a:t>
            </a:r>
          </a:p>
          <a:p>
            <a:pPr fontAlgn="t">
              <a:lnSpc>
                <a:spcPct val="100000"/>
              </a:lnSpc>
              <a:buNone/>
            </a:pPr>
            <a:r>
              <a:rPr lang="en-GB" dirty="0"/>
              <a:t>Officers will continue to carry out school patrols whenever operationally possible, particularly during school start and finish times, and in areas where young people travel to and from school. These patrols provide reassurance, opportunities for engagement with students, and a visible police presence to deter offending.</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77338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082C8-837B-AF06-E61B-EDE05D396F3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A18A51E-3E0A-3270-B622-5933453ED432}"/>
              </a:ext>
            </a:extLst>
          </p:cNvPr>
          <p:cNvPicPr>
            <a:picLocks noChangeAspect="1"/>
          </p:cNvPicPr>
          <p:nvPr/>
        </p:nvPicPr>
        <p:blipFill>
          <a:blip r:embed="rId3"/>
          <a:stretch>
            <a:fillRect/>
          </a:stretch>
        </p:blipFill>
        <p:spPr>
          <a:xfrm>
            <a:off x="0" y="4987787"/>
            <a:ext cx="12193057" cy="1870213"/>
          </a:xfrm>
          <a:prstGeom prst="rect">
            <a:avLst/>
          </a:prstGeom>
        </p:spPr>
      </p:pic>
      <p:sp>
        <p:nvSpPr>
          <p:cNvPr id="3" name="Rectangle 2">
            <a:extLst>
              <a:ext uri="{FF2B5EF4-FFF2-40B4-BE49-F238E27FC236}">
                <a16:creationId xmlns:a16="http://schemas.microsoft.com/office/drawing/2014/main" id="{D087B132-0C96-9039-F759-88F8C8176E92}"/>
              </a:ext>
            </a:extLst>
          </p:cNvPr>
          <p:cNvSpPr/>
          <p:nvPr/>
        </p:nvSpPr>
        <p:spPr>
          <a:xfrm>
            <a:off x="240012" y="756334"/>
            <a:ext cx="11627547" cy="738664"/>
          </a:xfrm>
          <a:prstGeom prst="rect">
            <a:avLst/>
          </a:prstGeom>
        </p:spPr>
        <p:txBody>
          <a:bodyPr wrap="square">
            <a:spAutoFit/>
          </a:bodyPr>
          <a:lstStyle/>
          <a:p>
            <a:r>
              <a:rPr lang="en-GB" sz="2400" b="1" u="sng" dirty="0"/>
              <a:t>JULY-SEPTEMBER:</a:t>
            </a:r>
            <a:endParaRPr lang="en-GB" dirty="0">
              <a:solidFill>
                <a:srgbClr val="FF0000"/>
              </a:solidFill>
            </a:endParaRPr>
          </a:p>
          <a:p>
            <a:endParaRPr lang="en-GB" dirty="0"/>
          </a:p>
        </p:txBody>
      </p:sp>
      <p:sp>
        <p:nvSpPr>
          <p:cNvPr id="6" name="TextBox 5">
            <a:extLst>
              <a:ext uri="{FF2B5EF4-FFF2-40B4-BE49-F238E27FC236}">
                <a16:creationId xmlns:a16="http://schemas.microsoft.com/office/drawing/2014/main" id="{A0489DB5-4B46-5FE0-93CF-BDEF52F28F6A}"/>
              </a:ext>
            </a:extLst>
          </p:cNvPr>
          <p:cNvSpPr txBox="1"/>
          <p:nvPr/>
        </p:nvSpPr>
        <p:spPr>
          <a:xfrm>
            <a:off x="211016" y="153670"/>
            <a:ext cx="5178107" cy="523220"/>
          </a:xfrm>
          <a:prstGeom prst="rect">
            <a:avLst/>
          </a:prstGeom>
          <a:noFill/>
        </p:spPr>
        <p:txBody>
          <a:bodyPr wrap="square" rtlCol="0">
            <a:spAutoFit/>
          </a:bodyPr>
          <a:lstStyle/>
          <a:p>
            <a:r>
              <a:rPr lang="en-GB" sz="2800" b="1" dirty="0"/>
              <a:t>Robbery MAP</a:t>
            </a:r>
          </a:p>
        </p:txBody>
      </p:sp>
      <p:sp>
        <p:nvSpPr>
          <p:cNvPr id="8" name="TextBox 7">
            <a:extLst>
              <a:ext uri="{FF2B5EF4-FFF2-40B4-BE49-F238E27FC236}">
                <a16:creationId xmlns:a16="http://schemas.microsoft.com/office/drawing/2014/main" id="{633FD977-0BB0-B457-14D4-E2DC6DFD9CE6}"/>
              </a:ext>
            </a:extLst>
          </p:cNvPr>
          <p:cNvSpPr txBox="1"/>
          <p:nvPr/>
        </p:nvSpPr>
        <p:spPr>
          <a:xfrm>
            <a:off x="1104524" y="1374387"/>
            <a:ext cx="2174763" cy="400110"/>
          </a:xfrm>
          <a:prstGeom prst="rect">
            <a:avLst/>
          </a:prstGeom>
          <a:noFill/>
        </p:spPr>
        <p:txBody>
          <a:bodyPr wrap="none" rtlCol="0">
            <a:spAutoFit/>
          </a:bodyPr>
          <a:lstStyle/>
          <a:p>
            <a:r>
              <a:rPr lang="en-GB" sz="2000" b="1" dirty="0"/>
              <a:t>PERIOD LAST YEAR</a:t>
            </a:r>
          </a:p>
        </p:txBody>
      </p:sp>
      <p:sp>
        <p:nvSpPr>
          <p:cNvPr id="13" name="TextBox 12">
            <a:extLst>
              <a:ext uri="{FF2B5EF4-FFF2-40B4-BE49-F238E27FC236}">
                <a16:creationId xmlns:a16="http://schemas.microsoft.com/office/drawing/2014/main" id="{71A3C9AC-E134-B9BF-6BD0-1E9DC62F441A}"/>
              </a:ext>
            </a:extLst>
          </p:cNvPr>
          <p:cNvSpPr txBox="1"/>
          <p:nvPr/>
        </p:nvSpPr>
        <p:spPr>
          <a:xfrm>
            <a:off x="8136564" y="1294943"/>
            <a:ext cx="2143600" cy="400110"/>
          </a:xfrm>
          <a:prstGeom prst="rect">
            <a:avLst/>
          </a:prstGeom>
          <a:noFill/>
        </p:spPr>
        <p:txBody>
          <a:bodyPr wrap="none" rtlCol="0">
            <a:spAutoFit/>
          </a:bodyPr>
          <a:lstStyle/>
          <a:p>
            <a:r>
              <a:rPr lang="en-GB" sz="2000" b="1" dirty="0"/>
              <a:t>PERIOD THIS YEAR</a:t>
            </a:r>
          </a:p>
        </p:txBody>
      </p:sp>
      <p:pic>
        <p:nvPicPr>
          <p:cNvPr id="5" name="Picture 4">
            <a:extLst>
              <a:ext uri="{FF2B5EF4-FFF2-40B4-BE49-F238E27FC236}">
                <a16:creationId xmlns:a16="http://schemas.microsoft.com/office/drawing/2014/main" id="{A4875E1D-D211-D020-3ECC-46786E3036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427" y="1883570"/>
            <a:ext cx="4560675" cy="3104217"/>
          </a:xfrm>
          <a:prstGeom prst="rect">
            <a:avLst/>
          </a:prstGeom>
        </p:spPr>
      </p:pic>
      <p:pic>
        <p:nvPicPr>
          <p:cNvPr id="9" name="Picture 8">
            <a:extLst>
              <a:ext uri="{FF2B5EF4-FFF2-40B4-BE49-F238E27FC236}">
                <a16:creationId xmlns:a16="http://schemas.microsoft.com/office/drawing/2014/main" id="{6FA5216E-FA93-4549-918E-B6D6F63B82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6107" y="1883571"/>
            <a:ext cx="4813535" cy="3140574"/>
          </a:xfrm>
          <a:prstGeom prst="rect">
            <a:avLst/>
          </a:prstGeom>
        </p:spPr>
      </p:pic>
    </p:spTree>
    <p:extLst>
      <p:ext uri="{BB962C8B-B14F-4D97-AF65-F5344CB8AC3E}">
        <p14:creationId xmlns:p14="http://schemas.microsoft.com/office/powerpoint/2010/main" val="3941058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5096103"/>
            <a:ext cx="12193057" cy="1761897"/>
          </a:xfrm>
          <a:prstGeom prst="rect">
            <a:avLst/>
          </a:prstGeom>
        </p:spPr>
      </p:pic>
      <p:sp>
        <p:nvSpPr>
          <p:cNvPr id="2" name="TextBox 1"/>
          <p:cNvSpPr txBox="1"/>
          <p:nvPr/>
        </p:nvSpPr>
        <p:spPr>
          <a:xfrm>
            <a:off x="321181" y="142875"/>
            <a:ext cx="3492062" cy="523220"/>
          </a:xfrm>
          <a:prstGeom prst="rect">
            <a:avLst/>
          </a:prstGeom>
          <a:noFill/>
        </p:spPr>
        <p:txBody>
          <a:bodyPr wrap="square" rtlCol="0">
            <a:spAutoFit/>
          </a:bodyPr>
          <a:lstStyle/>
          <a:p>
            <a:r>
              <a:rPr lang="en-GB" sz="2800" b="1" dirty="0"/>
              <a:t>Theft from person</a:t>
            </a:r>
          </a:p>
        </p:txBody>
      </p:sp>
      <p:sp>
        <p:nvSpPr>
          <p:cNvPr id="3" name="Rectangle 2"/>
          <p:cNvSpPr/>
          <p:nvPr/>
        </p:nvSpPr>
        <p:spPr>
          <a:xfrm>
            <a:off x="321181" y="634027"/>
            <a:ext cx="11468742" cy="4862870"/>
          </a:xfrm>
          <a:prstGeom prst="rect">
            <a:avLst/>
          </a:prstGeom>
        </p:spPr>
        <p:txBody>
          <a:bodyPr wrap="square">
            <a:spAutoFit/>
          </a:bodyPr>
          <a:lstStyle/>
          <a:p>
            <a:r>
              <a:rPr lang="en-GB" sz="2400" b="1" u="sng" dirty="0"/>
              <a:t>JULY-SEPTEMBER</a:t>
            </a:r>
          </a:p>
          <a:p>
            <a:r>
              <a:rPr lang="en-GB" dirty="0"/>
              <a:t>Theft from person: 11</a:t>
            </a:r>
          </a:p>
          <a:p>
            <a:r>
              <a:rPr lang="en-GB" dirty="0"/>
              <a:t>Attempted theft: 1</a:t>
            </a:r>
          </a:p>
          <a:p>
            <a:endParaRPr lang="en-GB" sz="1600" dirty="0">
              <a:solidFill>
                <a:srgbClr val="FF0000"/>
              </a:solidFill>
            </a:endParaRPr>
          </a:p>
          <a:p>
            <a:r>
              <a:rPr lang="en-GB" sz="2000" b="1" dirty="0"/>
              <a:t>Trends:</a:t>
            </a:r>
          </a:p>
          <a:p>
            <a:pPr marL="342900" lvl="0" indent="-342900" fontAlgn="t">
              <a:lnSpc>
                <a:spcPct val="100000"/>
              </a:lnSpc>
              <a:buFont typeface="Arial" panose="020B0604020202020204" pitchFamily="34" charset="0"/>
              <a:buChar char="•"/>
            </a:pPr>
            <a:r>
              <a:rPr lang="en-GB" dirty="0"/>
              <a:t>7 of the 11 thefts from person involved phones being snatched by suspects on e-bikes or scooters.</a:t>
            </a:r>
          </a:p>
          <a:p>
            <a:pPr marL="342900" lvl="0" indent="-342900" fontAlgn="t">
              <a:lnSpc>
                <a:spcPct val="100000"/>
              </a:lnSpc>
              <a:buFont typeface="Arial" panose="020B0604020202020204" pitchFamily="34" charset="0"/>
              <a:buChar char="•"/>
            </a:pPr>
            <a:r>
              <a:rPr lang="en-GB" dirty="0"/>
              <a:t>Dulwich Common was the most affected location, recording two separate phone snatch incidents.</a:t>
            </a:r>
          </a:p>
          <a:p>
            <a:pPr marL="342900" lvl="0" indent="-342900" fontAlgn="t">
              <a:lnSpc>
                <a:spcPct val="100000"/>
              </a:lnSpc>
              <a:buFont typeface="Arial" panose="020B0604020202020204" pitchFamily="34" charset="0"/>
              <a:buChar char="•"/>
            </a:pPr>
            <a:r>
              <a:rPr lang="en-GB" dirty="0"/>
              <a:t>Most offences occurred during daylight and commuting hours, with incidents recorded between 7:30am and 12pm, showing offenders are operating at all times of day rather than solely after dark.</a:t>
            </a:r>
          </a:p>
          <a:p>
            <a:pPr marL="342900" lvl="0" indent="-342900" fontAlgn="t">
              <a:lnSpc>
                <a:spcPct val="100000"/>
              </a:lnSpc>
              <a:buFont typeface="Arial" panose="020B0604020202020204" pitchFamily="34" charset="0"/>
              <a:buChar char="•"/>
            </a:pPr>
            <a:r>
              <a:rPr lang="en-GB" dirty="0"/>
              <a:t>School-age victims featured in two linked incidents on Seeley Drive, where phones were taken by known youths.</a:t>
            </a:r>
          </a:p>
          <a:p>
            <a:pPr marL="342900" lvl="0" indent="-342900" fontAlgn="t">
              <a:lnSpc>
                <a:spcPct val="100000"/>
              </a:lnSpc>
              <a:buFont typeface="Arial" panose="020B0604020202020204" pitchFamily="34" charset="0"/>
              <a:buChar char="•"/>
            </a:pPr>
            <a:r>
              <a:rPr lang="en-GB" dirty="0"/>
              <a:t>The majority of offences involved the quick snatching of mobile phones, allowing suspects to make off before police attendance.</a:t>
            </a:r>
          </a:p>
          <a:p>
            <a:pPr marL="342900" lvl="0" indent="-342900" fontAlgn="t">
              <a:lnSpc>
                <a:spcPct val="100000"/>
              </a:lnSpc>
              <a:buFont typeface="Arial" panose="020B0604020202020204" pitchFamily="34" charset="0"/>
              <a:buChar char="•"/>
            </a:pPr>
            <a:r>
              <a:rPr lang="en-GB" dirty="0"/>
              <a:t>One offence on Dulwich Wood Park involved a victim handing over a watch after fearing violence.</a:t>
            </a:r>
          </a:p>
          <a:p>
            <a:endParaRPr lang="en-GB" sz="1600" dirty="0"/>
          </a:p>
          <a:p>
            <a:endParaRPr lang="en-GB" dirty="0"/>
          </a:p>
          <a:p>
            <a:endParaRPr lang="en-GB" dirty="0"/>
          </a:p>
          <a:p>
            <a:endParaRPr lang="en-GB" dirty="0"/>
          </a:p>
        </p:txBody>
      </p:sp>
    </p:spTree>
    <p:extLst>
      <p:ext uri="{BB962C8B-B14F-4D97-AF65-F5344CB8AC3E}">
        <p14:creationId xmlns:p14="http://schemas.microsoft.com/office/powerpoint/2010/main" val="6800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A9CC7-A54C-A78A-7D8C-1EB0F82C9C1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E68041B-4A05-ABD2-6DF5-5A68C5665A51}"/>
              </a:ext>
            </a:extLst>
          </p:cNvPr>
          <p:cNvPicPr>
            <a:picLocks noChangeAspect="1"/>
          </p:cNvPicPr>
          <p:nvPr/>
        </p:nvPicPr>
        <p:blipFill>
          <a:blip r:embed="rId3"/>
          <a:stretch>
            <a:fillRect/>
          </a:stretch>
        </p:blipFill>
        <p:spPr>
          <a:xfrm>
            <a:off x="0" y="4987787"/>
            <a:ext cx="12193057" cy="1870213"/>
          </a:xfrm>
          <a:prstGeom prst="rect">
            <a:avLst/>
          </a:prstGeom>
        </p:spPr>
      </p:pic>
      <p:sp>
        <p:nvSpPr>
          <p:cNvPr id="3" name="Rectangle 2">
            <a:extLst>
              <a:ext uri="{FF2B5EF4-FFF2-40B4-BE49-F238E27FC236}">
                <a16:creationId xmlns:a16="http://schemas.microsoft.com/office/drawing/2014/main" id="{8EBA719A-4A31-E034-2FFD-840AFF01AF53}"/>
              </a:ext>
            </a:extLst>
          </p:cNvPr>
          <p:cNvSpPr/>
          <p:nvPr/>
        </p:nvSpPr>
        <p:spPr>
          <a:xfrm>
            <a:off x="240012" y="756334"/>
            <a:ext cx="11627547" cy="738664"/>
          </a:xfrm>
          <a:prstGeom prst="rect">
            <a:avLst/>
          </a:prstGeom>
        </p:spPr>
        <p:txBody>
          <a:bodyPr wrap="square">
            <a:spAutoFit/>
          </a:bodyPr>
          <a:lstStyle/>
          <a:p>
            <a:r>
              <a:rPr lang="en-GB" sz="2400" b="1" u="sng" dirty="0"/>
              <a:t>JULY-SEPTEMBER:</a:t>
            </a:r>
            <a:endParaRPr lang="en-GB" dirty="0">
              <a:solidFill>
                <a:srgbClr val="FF0000"/>
              </a:solidFill>
            </a:endParaRPr>
          </a:p>
          <a:p>
            <a:endParaRPr lang="en-GB" dirty="0"/>
          </a:p>
        </p:txBody>
      </p:sp>
      <p:sp>
        <p:nvSpPr>
          <p:cNvPr id="6" name="TextBox 5">
            <a:extLst>
              <a:ext uri="{FF2B5EF4-FFF2-40B4-BE49-F238E27FC236}">
                <a16:creationId xmlns:a16="http://schemas.microsoft.com/office/drawing/2014/main" id="{072A595E-58D4-6546-25F3-9F4B8410E1FA}"/>
              </a:ext>
            </a:extLst>
          </p:cNvPr>
          <p:cNvSpPr txBox="1"/>
          <p:nvPr/>
        </p:nvSpPr>
        <p:spPr>
          <a:xfrm>
            <a:off x="211016" y="153670"/>
            <a:ext cx="5178107" cy="523220"/>
          </a:xfrm>
          <a:prstGeom prst="rect">
            <a:avLst/>
          </a:prstGeom>
          <a:noFill/>
        </p:spPr>
        <p:txBody>
          <a:bodyPr wrap="square" rtlCol="0">
            <a:spAutoFit/>
          </a:bodyPr>
          <a:lstStyle/>
          <a:p>
            <a:r>
              <a:rPr lang="en-GB" sz="2800" b="1" dirty="0"/>
              <a:t>Theft from person MAP</a:t>
            </a:r>
          </a:p>
        </p:txBody>
      </p:sp>
      <p:sp>
        <p:nvSpPr>
          <p:cNvPr id="8" name="TextBox 7">
            <a:extLst>
              <a:ext uri="{FF2B5EF4-FFF2-40B4-BE49-F238E27FC236}">
                <a16:creationId xmlns:a16="http://schemas.microsoft.com/office/drawing/2014/main" id="{1C39F50C-B81E-BF32-1FF4-09F5ECA5431F}"/>
              </a:ext>
            </a:extLst>
          </p:cNvPr>
          <p:cNvSpPr txBox="1"/>
          <p:nvPr/>
        </p:nvSpPr>
        <p:spPr>
          <a:xfrm>
            <a:off x="1104524" y="1374387"/>
            <a:ext cx="2174763" cy="400110"/>
          </a:xfrm>
          <a:prstGeom prst="rect">
            <a:avLst/>
          </a:prstGeom>
          <a:noFill/>
        </p:spPr>
        <p:txBody>
          <a:bodyPr wrap="none" rtlCol="0">
            <a:spAutoFit/>
          </a:bodyPr>
          <a:lstStyle/>
          <a:p>
            <a:r>
              <a:rPr lang="en-GB" sz="2000" b="1" dirty="0"/>
              <a:t>PERIOD LAST YEAR</a:t>
            </a:r>
          </a:p>
        </p:txBody>
      </p:sp>
      <p:sp>
        <p:nvSpPr>
          <p:cNvPr id="13" name="TextBox 12">
            <a:extLst>
              <a:ext uri="{FF2B5EF4-FFF2-40B4-BE49-F238E27FC236}">
                <a16:creationId xmlns:a16="http://schemas.microsoft.com/office/drawing/2014/main" id="{7C1A7BB0-7255-6D7C-AC2E-78185DFC9F58}"/>
              </a:ext>
            </a:extLst>
          </p:cNvPr>
          <p:cNvSpPr txBox="1"/>
          <p:nvPr/>
        </p:nvSpPr>
        <p:spPr>
          <a:xfrm>
            <a:off x="8136564" y="1294943"/>
            <a:ext cx="2143600" cy="400110"/>
          </a:xfrm>
          <a:prstGeom prst="rect">
            <a:avLst/>
          </a:prstGeom>
          <a:noFill/>
        </p:spPr>
        <p:txBody>
          <a:bodyPr wrap="none" rtlCol="0">
            <a:spAutoFit/>
          </a:bodyPr>
          <a:lstStyle/>
          <a:p>
            <a:r>
              <a:rPr lang="en-GB" sz="2000" b="1" dirty="0"/>
              <a:t>PERIOD THIS YEAR</a:t>
            </a:r>
          </a:p>
        </p:txBody>
      </p:sp>
      <p:pic>
        <p:nvPicPr>
          <p:cNvPr id="5" name="Picture 4">
            <a:extLst>
              <a:ext uri="{FF2B5EF4-FFF2-40B4-BE49-F238E27FC236}">
                <a16:creationId xmlns:a16="http://schemas.microsoft.com/office/drawing/2014/main" id="{759BCBB2-1A9A-A6F0-34A0-618C21C186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672" y="1863769"/>
            <a:ext cx="4656044" cy="2923963"/>
          </a:xfrm>
          <a:prstGeom prst="rect">
            <a:avLst/>
          </a:prstGeom>
        </p:spPr>
      </p:pic>
      <p:pic>
        <p:nvPicPr>
          <p:cNvPr id="9" name="Picture 8">
            <a:extLst>
              <a:ext uri="{FF2B5EF4-FFF2-40B4-BE49-F238E27FC236}">
                <a16:creationId xmlns:a16="http://schemas.microsoft.com/office/drawing/2014/main" id="{6A244E6A-6BE5-7E56-8DB6-7F16A3084B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00286" y="1863768"/>
            <a:ext cx="4656042" cy="2923964"/>
          </a:xfrm>
          <a:prstGeom prst="rect">
            <a:avLst/>
          </a:prstGeom>
        </p:spPr>
      </p:pic>
    </p:spTree>
    <p:extLst>
      <p:ext uri="{BB962C8B-B14F-4D97-AF65-F5344CB8AC3E}">
        <p14:creationId xmlns:p14="http://schemas.microsoft.com/office/powerpoint/2010/main" val="875893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7" y="135467"/>
            <a:ext cx="1219305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Bordering Wards Comparison</a:t>
            </a:r>
          </a:p>
        </p:txBody>
      </p:sp>
      <p:pic>
        <p:nvPicPr>
          <p:cNvPr id="5" name="Picture 4"/>
          <p:cNvPicPr>
            <a:picLocks noChangeAspect="1"/>
          </p:cNvPicPr>
          <p:nvPr/>
        </p:nvPicPr>
        <p:blipFill>
          <a:blip r:embed="rId2"/>
          <a:stretch>
            <a:fillRect/>
          </a:stretch>
        </p:blipFill>
        <p:spPr>
          <a:xfrm>
            <a:off x="-1057" y="5096103"/>
            <a:ext cx="12193057" cy="1761897"/>
          </a:xfrm>
          <a:prstGeom prst="rect">
            <a:avLst/>
          </a:prstGeom>
        </p:spPr>
      </p:pic>
      <p:pic>
        <p:nvPicPr>
          <p:cNvPr id="6" name="Picture 5">
            <a:extLst>
              <a:ext uri="{FF2B5EF4-FFF2-40B4-BE49-F238E27FC236}">
                <a16:creationId xmlns:a16="http://schemas.microsoft.com/office/drawing/2014/main" id="{49211142-C116-1F00-EC68-844E36D0017C}"/>
              </a:ext>
            </a:extLst>
          </p:cNvPr>
          <p:cNvPicPr>
            <a:picLocks noChangeAspect="1"/>
          </p:cNvPicPr>
          <p:nvPr/>
        </p:nvPicPr>
        <p:blipFill>
          <a:blip r:embed="rId3"/>
          <a:stretch>
            <a:fillRect/>
          </a:stretch>
        </p:blipFill>
        <p:spPr>
          <a:xfrm>
            <a:off x="429277" y="953311"/>
            <a:ext cx="11333446" cy="4142792"/>
          </a:xfrm>
          <a:prstGeom prst="rect">
            <a:avLst/>
          </a:prstGeom>
        </p:spPr>
      </p:pic>
    </p:spTree>
    <p:extLst>
      <p:ext uri="{BB962C8B-B14F-4D97-AF65-F5344CB8AC3E}">
        <p14:creationId xmlns:p14="http://schemas.microsoft.com/office/powerpoint/2010/main" val="748399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2F282-C70B-D67D-C5D2-51A750A14E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1C1A6B-00DB-46F3-BB44-AE714799C3A0}"/>
              </a:ext>
            </a:extLst>
          </p:cNvPr>
          <p:cNvPicPr>
            <a:picLocks noChangeAspect="1"/>
          </p:cNvPicPr>
          <p:nvPr/>
        </p:nvPicPr>
        <p:blipFill>
          <a:blip r:embed="rId2"/>
          <a:stretch>
            <a:fillRect/>
          </a:stretch>
        </p:blipFill>
        <p:spPr>
          <a:xfrm>
            <a:off x="-1057" y="5096103"/>
            <a:ext cx="12193057" cy="1761897"/>
          </a:xfrm>
          <a:prstGeom prst="rect">
            <a:avLst/>
          </a:prstGeom>
        </p:spPr>
      </p:pic>
      <p:sp>
        <p:nvSpPr>
          <p:cNvPr id="8" name="TextBox 7">
            <a:extLst>
              <a:ext uri="{FF2B5EF4-FFF2-40B4-BE49-F238E27FC236}">
                <a16:creationId xmlns:a16="http://schemas.microsoft.com/office/drawing/2014/main" id="{9E6A0946-B5D9-0920-1A4E-FF2465025481}"/>
              </a:ext>
            </a:extLst>
          </p:cNvPr>
          <p:cNvSpPr txBox="1"/>
          <p:nvPr/>
        </p:nvSpPr>
        <p:spPr>
          <a:xfrm>
            <a:off x="-1057" y="135467"/>
            <a:ext cx="1219305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Southwark Wards Comparison JULY-SEPTEMBER 2026</a:t>
            </a:r>
          </a:p>
        </p:txBody>
      </p:sp>
      <p:sp>
        <p:nvSpPr>
          <p:cNvPr id="4" name="Arrow: Down 3">
            <a:extLst>
              <a:ext uri="{FF2B5EF4-FFF2-40B4-BE49-F238E27FC236}">
                <a16:creationId xmlns:a16="http://schemas.microsoft.com/office/drawing/2014/main" id="{E0CAC343-9433-F1B5-639D-C0D7BA087F8E}"/>
              </a:ext>
            </a:extLst>
          </p:cNvPr>
          <p:cNvSpPr/>
          <p:nvPr/>
        </p:nvSpPr>
        <p:spPr>
          <a:xfrm>
            <a:off x="4558057" y="2130194"/>
            <a:ext cx="221382" cy="666549"/>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7" name="Chart 6">
            <a:extLst>
              <a:ext uri="{FF2B5EF4-FFF2-40B4-BE49-F238E27FC236}">
                <a16:creationId xmlns:a16="http://schemas.microsoft.com/office/drawing/2014/main" id="{2BAD1C44-5F3A-2F98-32FD-6E148210E867}"/>
              </a:ext>
            </a:extLst>
          </p:cNvPr>
          <p:cNvGraphicFramePr>
            <a:graphicFrameLocks/>
          </p:cNvGraphicFramePr>
          <p:nvPr>
            <p:extLst>
              <p:ext uri="{D42A27DB-BD31-4B8C-83A1-F6EECF244321}">
                <p14:modId xmlns:p14="http://schemas.microsoft.com/office/powerpoint/2010/main" val="2423208222"/>
              </p:ext>
            </p:extLst>
          </p:nvPr>
        </p:nvGraphicFramePr>
        <p:xfrm>
          <a:off x="1682885" y="761128"/>
          <a:ext cx="8638162" cy="48711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82663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B30FD-96ED-54BF-2122-86627A5EC2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AD25835-43B4-7D39-17C9-7446C1CAB837}"/>
              </a:ext>
            </a:extLst>
          </p:cNvPr>
          <p:cNvPicPr>
            <a:picLocks noChangeAspect="1"/>
          </p:cNvPicPr>
          <p:nvPr/>
        </p:nvPicPr>
        <p:blipFill>
          <a:blip r:embed="rId2"/>
          <a:stretch>
            <a:fillRect/>
          </a:stretch>
        </p:blipFill>
        <p:spPr>
          <a:xfrm>
            <a:off x="-1057" y="5096103"/>
            <a:ext cx="12193057" cy="1761897"/>
          </a:xfrm>
          <a:prstGeom prst="rect">
            <a:avLst/>
          </a:prstGeom>
        </p:spPr>
      </p:pic>
      <p:sp>
        <p:nvSpPr>
          <p:cNvPr id="8" name="TextBox 7">
            <a:extLst>
              <a:ext uri="{FF2B5EF4-FFF2-40B4-BE49-F238E27FC236}">
                <a16:creationId xmlns:a16="http://schemas.microsoft.com/office/drawing/2014/main" id="{DC919292-0005-D740-78A7-868568A01EB0}"/>
              </a:ext>
            </a:extLst>
          </p:cNvPr>
          <p:cNvSpPr txBox="1"/>
          <p:nvPr/>
        </p:nvSpPr>
        <p:spPr>
          <a:xfrm>
            <a:off x="-1057" y="135467"/>
            <a:ext cx="12193057" cy="584775"/>
          </a:xfrm>
          <a:prstGeom prst="rect">
            <a:avLst/>
          </a:prstGeom>
          <a:noFill/>
        </p:spPr>
        <p:txBody>
          <a:bodyPr wrap="square" rtlCol="0">
            <a:spAutoFit/>
          </a:bodyPr>
          <a:lstStyle/>
          <a:p>
            <a:pPr lvl="0" algn="ctr">
              <a:defRPr/>
            </a:pPr>
            <a:r>
              <a:rPr lang="en-GB" sz="3200" b="1" dirty="0">
                <a:solidFill>
                  <a:prstClr val="black"/>
                </a:solidFill>
              </a:rPr>
              <a:t>Southwark Wards Comparison JULY-SEPTEMBER 2026</a:t>
            </a:r>
          </a:p>
        </p:txBody>
      </p:sp>
      <p:sp>
        <p:nvSpPr>
          <p:cNvPr id="4" name="Arrow: Down 3">
            <a:extLst>
              <a:ext uri="{FF2B5EF4-FFF2-40B4-BE49-F238E27FC236}">
                <a16:creationId xmlns:a16="http://schemas.microsoft.com/office/drawing/2014/main" id="{ABB90554-EB74-F95B-2381-7ADA1F442F02}"/>
              </a:ext>
            </a:extLst>
          </p:cNvPr>
          <p:cNvSpPr/>
          <p:nvPr/>
        </p:nvSpPr>
        <p:spPr>
          <a:xfrm>
            <a:off x="4539027" y="1538506"/>
            <a:ext cx="221382" cy="666549"/>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Chart 5">
            <a:extLst>
              <a:ext uri="{FF2B5EF4-FFF2-40B4-BE49-F238E27FC236}">
                <a16:creationId xmlns:a16="http://schemas.microsoft.com/office/drawing/2014/main" id="{28890BC8-1720-E2B4-0F52-8F9B01FB14DB}"/>
              </a:ext>
            </a:extLst>
          </p:cNvPr>
          <p:cNvGraphicFramePr>
            <a:graphicFrameLocks/>
          </p:cNvGraphicFramePr>
          <p:nvPr>
            <p:extLst>
              <p:ext uri="{D42A27DB-BD31-4B8C-83A1-F6EECF244321}">
                <p14:modId xmlns:p14="http://schemas.microsoft.com/office/powerpoint/2010/main" val="4008939808"/>
              </p:ext>
            </p:extLst>
          </p:nvPr>
        </p:nvGraphicFramePr>
        <p:xfrm>
          <a:off x="1575881" y="836580"/>
          <a:ext cx="8968902" cy="469608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574820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21EEA-012A-8340-E487-862C48CF559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E5EDD5F-3A90-8B77-DAF0-544EEEC60B3D}"/>
              </a:ext>
            </a:extLst>
          </p:cNvPr>
          <p:cNvPicPr>
            <a:picLocks noChangeAspect="1"/>
          </p:cNvPicPr>
          <p:nvPr/>
        </p:nvPicPr>
        <p:blipFill>
          <a:blip r:embed="rId2"/>
          <a:stretch>
            <a:fillRect/>
          </a:stretch>
        </p:blipFill>
        <p:spPr>
          <a:xfrm>
            <a:off x="-1057" y="5096103"/>
            <a:ext cx="12193057" cy="1761897"/>
          </a:xfrm>
          <a:prstGeom prst="rect">
            <a:avLst/>
          </a:prstGeom>
        </p:spPr>
      </p:pic>
      <p:sp>
        <p:nvSpPr>
          <p:cNvPr id="8" name="TextBox 7">
            <a:extLst>
              <a:ext uri="{FF2B5EF4-FFF2-40B4-BE49-F238E27FC236}">
                <a16:creationId xmlns:a16="http://schemas.microsoft.com/office/drawing/2014/main" id="{6E64E432-D7FC-4637-60B1-CB6EC8131523}"/>
              </a:ext>
            </a:extLst>
          </p:cNvPr>
          <p:cNvSpPr txBox="1"/>
          <p:nvPr/>
        </p:nvSpPr>
        <p:spPr>
          <a:xfrm>
            <a:off x="-1057" y="135467"/>
            <a:ext cx="12193057" cy="584775"/>
          </a:xfrm>
          <a:prstGeom prst="rect">
            <a:avLst/>
          </a:prstGeom>
          <a:noFill/>
        </p:spPr>
        <p:txBody>
          <a:bodyPr wrap="square" rtlCol="0">
            <a:spAutoFit/>
          </a:bodyPr>
          <a:lstStyle/>
          <a:p>
            <a:pPr lvl="0" algn="ctr">
              <a:defRPr/>
            </a:pPr>
            <a:r>
              <a:rPr lang="en-GB" sz="3200" b="1" dirty="0">
                <a:solidFill>
                  <a:prstClr val="black"/>
                </a:solidFill>
              </a:rPr>
              <a:t>Southwark Wards Comparison JULY-SEPTEMBER 2026</a:t>
            </a:r>
          </a:p>
        </p:txBody>
      </p:sp>
      <p:sp>
        <p:nvSpPr>
          <p:cNvPr id="4" name="Arrow: Down 3">
            <a:extLst>
              <a:ext uri="{FF2B5EF4-FFF2-40B4-BE49-F238E27FC236}">
                <a16:creationId xmlns:a16="http://schemas.microsoft.com/office/drawing/2014/main" id="{86B41A20-224F-C099-1B17-0A286963EAC8}"/>
              </a:ext>
            </a:extLst>
          </p:cNvPr>
          <p:cNvSpPr/>
          <p:nvPr/>
        </p:nvSpPr>
        <p:spPr>
          <a:xfrm>
            <a:off x="4486601" y="2762451"/>
            <a:ext cx="221382" cy="666549"/>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Chart 5">
            <a:extLst>
              <a:ext uri="{FF2B5EF4-FFF2-40B4-BE49-F238E27FC236}">
                <a16:creationId xmlns:a16="http://schemas.microsoft.com/office/drawing/2014/main" id="{63739F6E-4D18-731D-3B01-087F4C64542B}"/>
              </a:ext>
            </a:extLst>
          </p:cNvPr>
          <p:cNvGraphicFramePr>
            <a:graphicFrameLocks/>
          </p:cNvGraphicFramePr>
          <p:nvPr>
            <p:extLst>
              <p:ext uri="{D42A27DB-BD31-4B8C-83A1-F6EECF244321}">
                <p14:modId xmlns:p14="http://schemas.microsoft.com/office/powerpoint/2010/main" val="3021776004"/>
              </p:ext>
            </p:extLst>
          </p:nvPr>
        </p:nvGraphicFramePr>
        <p:xfrm>
          <a:off x="1527242" y="720242"/>
          <a:ext cx="8978630" cy="48930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009503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2A7E6-4C81-1810-FF7A-8532B96592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3E7750A-8643-97CA-E279-A4C32F3704BC}"/>
              </a:ext>
            </a:extLst>
          </p:cNvPr>
          <p:cNvPicPr>
            <a:picLocks noChangeAspect="1"/>
          </p:cNvPicPr>
          <p:nvPr/>
        </p:nvPicPr>
        <p:blipFill>
          <a:blip r:embed="rId2"/>
          <a:stretch>
            <a:fillRect/>
          </a:stretch>
        </p:blipFill>
        <p:spPr>
          <a:xfrm>
            <a:off x="-1057" y="5096103"/>
            <a:ext cx="12193057" cy="1761897"/>
          </a:xfrm>
          <a:prstGeom prst="rect">
            <a:avLst/>
          </a:prstGeom>
        </p:spPr>
      </p:pic>
      <p:sp>
        <p:nvSpPr>
          <p:cNvPr id="8" name="TextBox 7">
            <a:extLst>
              <a:ext uri="{FF2B5EF4-FFF2-40B4-BE49-F238E27FC236}">
                <a16:creationId xmlns:a16="http://schemas.microsoft.com/office/drawing/2014/main" id="{D70EB38F-0F76-62F3-A507-5E053FFE60D2}"/>
              </a:ext>
            </a:extLst>
          </p:cNvPr>
          <p:cNvSpPr txBox="1"/>
          <p:nvPr/>
        </p:nvSpPr>
        <p:spPr>
          <a:xfrm>
            <a:off x="-1057" y="135467"/>
            <a:ext cx="12193057" cy="584775"/>
          </a:xfrm>
          <a:prstGeom prst="rect">
            <a:avLst/>
          </a:prstGeom>
          <a:noFill/>
        </p:spPr>
        <p:txBody>
          <a:bodyPr wrap="square" rtlCol="0">
            <a:spAutoFit/>
          </a:bodyPr>
          <a:lstStyle/>
          <a:p>
            <a:pPr lvl="0" algn="ctr">
              <a:defRPr/>
            </a:pPr>
            <a:r>
              <a:rPr lang="en-GB" sz="3200" b="1" dirty="0">
                <a:solidFill>
                  <a:prstClr val="black"/>
                </a:solidFill>
              </a:rPr>
              <a:t>Southwark Wards Comparison JULY-SEPTEMBER 2026</a:t>
            </a:r>
          </a:p>
        </p:txBody>
      </p:sp>
      <p:sp>
        <p:nvSpPr>
          <p:cNvPr id="4" name="Arrow: Down 3">
            <a:extLst>
              <a:ext uri="{FF2B5EF4-FFF2-40B4-BE49-F238E27FC236}">
                <a16:creationId xmlns:a16="http://schemas.microsoft.com/office/drawing/2014/main" id="{4516E888-1DA8-6242-E286-65B76725F7A7}"/>
              </a:ext>
            </a:extLst>
          </p:cNvPr>
          <p:cNvSpPr/>
          <p:nvPr/>
        </p:nvSpPr>
        <p:spPr>
          <a:xfrm>
            <a:off x="4344271" y="2574898"/>
            <a:ext cx="221382" cy="666549"/>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Chart 5">
            <a:extLst>
              <a:ext uri="{FF2B5EF4-FFF2-40B4-BE49-F238E27FC236}">
                <a16:creationId xmlns:a16="http://schemas.microsoft.com/office/drawing/2014/main" id="{724D091D-26B9-9231-32A2-08E1161794CE}"/>
              </a:ext>
            </a:extLst>
          </p:cNvPr>
          <p:cNvGraphicFramePr>
            <a:graphicFrameLocks/>
          </p:cNvGraphicFramePr>
          <p:nvPr>
            <p:extLst>
              <p:ext uri="{D42A27DB-BD31-4B8C-83A1-F6EECF244321}">
                <p14:modId xmlns:p14="http://schemas.microsoft.com/office/powerpoint/2010/main" val="2213133056"/>
              </p:ext>
            </p:extLst>
          </p:nvPr>
        </p:nvGraphicFramePr>
        <p:xfrm>
          <a:off x="1400783" y="720243"/>
          <a:ext cx="8920264" cy="480506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13543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57" y="5096103"/>
            <a:ext cx="12193057" cy="1761897"/>
          </a:xfrm>
          <a:prstGeom prst="rect">
            <a:avLst/>
          </a:prstGeom>
        </p:spPr>
      </p:pic>
      <p:sp>
        <p:nvSpPr>
          <p:cNvPr id="8" name="TextBox 7"/>
          <p:cNvSpPr txBox="1"/>
          <p:nvPr/>
        </p:nvSpPr>
        <p:spPr>
          <a:xfrm>
            <a:off x="0" y="122767"/>
            <a:ext cx="1219305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Met Engage and Ward Priorities</a:t>
            </a:r>
          </a:p>
        </p:txBody>
      </p:sp>
      <p:sp>
        <p:nvSpPr>
          <p:cNvPr id="2" name="TextBox 1"/>
          <p:cNvSpPr txBox="1"/>
          <p:nvPr/>
        </p:nvSpPr>
        <p:spPr>
          <a:xfrm>
            <a:off x="7494029" y="962830"/>
            <a:ext cx="3496406" cy="2677656"/>
          </a:xfrm>
          <a:prstGeom prst="rect">
            <a:avLst/>
          </a:prstGeom>
          <a:noFill/>
        </p:spPr>
        <p:txBody>
          <a:bodyPr wrap="none" rtlCol="0">
            <a:spAutoFit/>
          </a:bodyPr>
          <a:lstStyle/>
          <a:p>
            <a:r>
              <a:rPr lang="en-GB" sz="2400" b="1" u="sng" dirty="0"/>
              <a:t>Current Ward Priorities:</a:t>
            </a:r>
          </a:p>
          <a:p>
            <a:endParaRPr lang="en-GB" sz="2400" b="1" u="sng" dirty="0"/>
          </a:p>
          <a:p>
            <a:r>
              <a:rPr lang="en-GB" sz="2400" b="1" u="sng" dirty="0"/>
              <a:t>Dulwich Wood: </a:t>
            </a:r>
          </a:p>
          <a:p>
            <a:r>
              <a:rPr lang="en-GB" sz="2400" b="1" u="sng" dirty="0"/>
              <a:t>1)</a:t>
            </a:r>
            <a:r>
              <a:rPr lang="en-GB" sz="2400" dirty="0"/>
              <a:t> Burglary</a:t>
            </a:r>
            <a:endParaRPr lang="en-GB" sz="2400" b="1" u="sng" dirty="0"/>
          </a:p>
          <a:p>
            <a:r>
              <a:rPr lang="en-GB" sz="2400" b="1" u="sng" dirty="0"/>
              <a:t>2)</a:t>
            </a:r>
            <a:r>
              <a:rPr lang="en-GB" sz="2400" dirty="0"/>
              <a:t> Motor Vehicle Crime</a:t>
            </a:r>
            <a:endParaRPr lang="en-GB" sz="2400" b="1" u="sng" dirty="0"/>
          </a:p>
          <a:p>
            <a:r>
              <a:rPr lang="en-GB" sz="2400" b="1" u="sng" dirty="0"/>
              <a:t>3)</a:t>
            </a:r>
            <a:r>
              <a:rPr lang="en-GB" sz="2400" dirty="0"/>
              <a:t> Robbery/ASB on estates</a:t>
            </a:r>
          </a:p>
          <a:p>
            <a:endParaRPr lang="en-GB" sz="2400" b="1" u="sng" dirty="0"/>
          </a:p>
        </p:txBody>
      </p:sp>
      <p:pic>
        <p:nvPicPr>
          <p:cNvPr id="4" name="Picture 3">
            <a:extLst>
              <a:ext uri="{FF2B5EF4-FFF2-40B4-BE49-F238E27FC236}">
                <a16:creationId xmlns:a16="http://schemas.microsoft.com/office/drawing/2014/main" id="{176E0121-F0A6-DE7E-7BF4-997AF15EF2CD}"/>
              </a:ext>
            </a:extLst>
          </p:cNvPr>
          <p:cNvPicPr>
            <a:picLocks noChangeAspect="1"/>
          </p:cNvPicPr>
          <p:nvPr/>
        </p:nvPicPr>
        <p:blipFill>
          <a:blip r:embed="rId3"/>
          <a:stretch>
            <a:fillRect/>
          </a:stretch>
        </p:blipFill>
        <p:spPr>
          <a:xfrm>
            <a:off x="776351" y="962830"/>
            <a:ext cx="4781550" cy="3838575"/>
          </a:xfrm>
          <a:prstGeom prst="rect">
            <a:avLst/>
          </a:prstGeom>
        </p:spPr>
      </p:pic>
      <p:pic>
        <p:nvPicPr>
          <p:cNvPr id="6" name="Picture 5">
            <a:extLst>
              <a:ext uri="{FF2B5EF4-FFF2-40B4-BE49-F238E27FC236}">
                <a16:creationId xmlns:a16="http://schemas.microsoft.com/office/drawing/2014/main" id="{B9D577C2-3C2E-A1DA-7DF7-2C54EA5A2C20}"/>
              </a:ext>
            </a:extLst>
          </p:cNvPr>
          <p:cNvPicPr>
            <a:picLocks noChangeAspect="1"/>
          </p:cNvPicPr>
          <p:nvPr/>
        </p:nvPicPr>
        <p:blipFill>
          <a:blip r:embed="rId4"/>
          <a:stretch>
            <a:fillRect/>
          </a:stretch>
        </p:blipFill>
        <p:spPr>
          <a:xfrm>
            <a:off x="5557901" y="3287949"/>
            <a:ext cx="6360675" cy="2149589"/>
          </a:xfrm>
          <a:prstGeom prst="rect">
            <a:avLst/>
          </a:prstGeom>
        </p:spPr>
      </p:pic>
    </p:spTree>
    <p:extLst>
      <p:ext uri="{BB962C8B-B14F-4D97-AF65-F5344CB8AC3E}">
        <p14:creationId xmlns:p14="http://schemas.microsoft.com/office/powerpoint/2010/main" val="1127492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1760</TotalTime>
  <Words>3123</Words>
  <Application>Microsoft Office PowerPoint</Application>
  <PresentationFormat>Widescreen</PresentationFormat>
  <Paragraphs>232</Paragraphs>
  <Slides>21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MPS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Zissler Mark A - AS-CU</dc:creator>
  <cp:lastModifiedBy>Johnson Simon - AS-CU</cp:lastModifiedBy>
  <cp:revision>85</cp:revision>
  <dcterms:created xsi:type="dcterms:W3CDTF">2025-04-20T19:44:05Z</dcterms:created>
  <dcterms:modified xsi:type="dcterms:W3CDTF">2026-10-12T13:23:05Z</dcterms:modified>
</cp:coreProperties>
</file>